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001" r:id="rId1"/>
  </p:sldMasterIdLst>
  <p:notesMasterIdLst>
    <p:notesMasterId r:id="rId34"/>
  </p:notesMasterIdLst>
  <p:sldIdLst>
    <p:sldId id="256" r:id="rId2"/>
    <p:sldId id="257" r:id="rId3"/>
    <p:sldId id="262" r:id="rId4"/>
    <p:sldId id="258" r:id="rId5"/>
    <p:sldId id="323" r:id="rId6"/>
    <p:sldId id="324" r:id="rId7"/>
    <p:sldId id="325" r:id="rId8"/>
    <p:sldId id="326" r:id="rId9"/>
    <p:sldId id="327" r:id="rId10"/>
    <p:sldId id="285" r:id="rId11"/>
    <p:sldId id="322" r:id="rId12"/>
    <p:sldId id="328" r:id="rId13"/>
    <p:sldId id="261" r:id="rId14"/>
    <p:sldId id="329" r:id="rId15"/>
    <p:sldId id="331" r:id="rId16"/>
    <p:sldId id="332" r:id="rId17"/>
    <p:sldId id="333" r:id="rId18"/>
    <p:sldId id="334" r:id="rId19"/>
    <p:sldId id="335" r:id="rId20"/>
    <p:sldId id="342" r:id="rId21"/>
    <p:sldId id="287" r:id="rId22"/>
    <p:sldId id="289" r:id="rId23"/>
    <p:sldId id="295" r:id="rId24"/>
    <p:sldId id="293" r:id="rId25"/>
    <p:sldId id="296" r:id="rId26"/>
    <p:sldId id="298" r:id="rId27"/>
    <p:sldId id="294" r:id="rId28"/>
    <p:sldId id="341" r:id="rId29"/>
    <p:sldId id="340" r:id="rId30"/>
    <p:sldId id="339" r:id="rId31"/>
    <p:sldId id="338" r:id="rId32"/>
    <p:sldId id="321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68"/>
    <p:restoredTop sz="94717"/>
  </p:normalViewPr>
  <p:slideViewPr>
    <p:cSldViewPr snapToGrid="0" snapToObjects="1">
      <p:cViewPr varScale="1">
        <p:scale>
          <a:sx n="132" d="100"/>
          <a:sy n="132" d="100"/>
        </p:scale>
        <p:origin x="115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1B413B-3E5F-A543-B7CC-A8681AFB4D88}" type="datetimeFigureOut">
              <a:rPr lang="en-US" smtClean="0"/>
              <a:t>4/21/21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CDC60F-A4AB-3840-BF0B-58464D345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51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r>
              <a:rPr lang="en-US"/>
              <a:t>Jan 12,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US" dirty="0"/>
              <a:t>Real-World RL | Enes Bilgin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9B65322-2CDF-A54E-A627-2D323B66F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720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12, 2021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Real-World RL | Enes Bilgin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5322-2CDF-A54E-A627-2D323B66F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633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12, 2021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Real-World RL | Enes Bilgin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5322-2CDF-A54E-A627-2D323B66F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583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12, 2021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Real-World RL | Enes Bilgin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5322-2CDF-A54E-A627-2D323B66F520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56668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12, 2021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Real-World RL | Enes Bilgin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5322-2CDF-A54E-A627-2D323B66F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5850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12, 2021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Real-World RL | Enes Bilgin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5322-2CDF-A54E-A627-2D323B66F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29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12, 2021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Real-World RL | Enes Bilgin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5322-2CDF-A54E-A627-2D323B66F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9769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12,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Real-World RL | Enes Bilgin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5322-2CDF-A54E-A627-2D323B66F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951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12,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Real-World RL | Enes Bilgin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5322-2CDF-A54E-A627-2D323B66F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071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882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387549"/>
            <a:ext cx="9905999" cy="44036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12,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Real-World RL | Enes Bilgin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5322-2CDF-A54E-A627-2D323B66F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86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12,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Real-World RL | Enes Bilgin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5322-2CDF-A54E-A627-2D323B66F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05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12, 2021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Real-World RL | Enes Bilgin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5322-2CDF-A54E-A627-2D323B66F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27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12, 2021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Real-World RL | Enes Bilgin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5322-2CDF-A54E-A627-2D323B66F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49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12, 2021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Real-World RL | Enes Bilgin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5322-2CDF-A54E-A627-2D323B66F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54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12, 2021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Real-World RL | Enes Bilgin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5322-2CDF-A54E-A627-2D323B66F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286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12, 2021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Real-World RL | Enes Bilgin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5322-2CDF-A54E-A627-2D323B66F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62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12, 2021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Real-World RL | Enes Bilgin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5322-2CDF-A54E-A627-2D323B66F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074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Jan 12,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Real-World RL | Enes Bilgin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65322-2CDF-A54E-A627-2D323B66F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918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004" r:id="rId3"/>
    <p:sldLayoutId id="2147484005" r:id="rId4"/>
    <p:sldLayoutId id="2147484006" r:id="rId5"/>
    <p:sldLayoutId id="2147484007" r:id="rId6"/>
    <p:sldLayoutId id="2147484008" r:id="rId7"/>
    <p:sldLayoutId id="2147484009" r:id="rId8"/>
    <p:sldLayoutId id="2147484010" r:id="rId9"/>
    <p:sldLayoutId id="2147484011" r:id="rId10"/>
    <p:sldLayoutId id="2147484012" r:id="rId11"/>
    <p:sldLayoutId id="2147484013" r:id="rId12"/>
    <p:sldLayoutId id="2147484014" r:id="rId13"/>
    <p:sldLayoutId id="2147484015" r:id="rId14"/>
    <p:sldLayoutId id="2147484016" r:id="rId15"/>
    <p:sldLayoutId id="2147484017" r:id="rId16"/>
    <p:sldLayoutId id="2147484018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ai.com/blog/solving-rubiks-cube/" TargetMode="External"/><Relationship Id="rId3" Type="http://schemas.openxmlformats.org/officeDocument/2006/relationships/image" Target="../media/image8.jpg"/><Relationship Id="rId7" Type="http://schemas.openxmlformats.org/officeDocument/2006/relationships/image" Target="../media/image10.jpg"/><Relationship Id="rId2" Type="http://schemas.openxmlformats.org/officeDocument/2006/relationships/hyperlink" Target="https://openai.com/projects/five/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deepmind.com/blog/article/AlphaStar-Grandmaster-level-in-StarCraft-II-using-multi-agent-reinforcement-learning" TargetMode="External"/><Relationship Id="rId5" Type="http://schemas.openxmlformats.org/officeDocument/2006/relationships/image" Target="../media/image9.jpg"/><Relationship Id="rId4" Type="http://schemas.openxmlformats.org/officeDocument/2006/relationships/hyperlink" Target="https://deepmind.com/blog/article/muzero-mastering-go-chess-shogi-and-atari-without-rules" TargetMode="External"/><Relationship Id="rId9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netflixtechblog.com/artwork-personalization-c589f074ad76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.jpe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0ztL-bncCU?feature=oembed" TargetMode="External"/><Relationship Id="rId6" Type="http://schemas.openxmlformats.org/officeDocument/2006/relationships/hyperlink" Target="https://www.wsj.com/articles/ai-enabled-cheetos-offer-promise-of-the-perfect-puff-11608158547" TargetMode="External"/><Relationship Id="rId5" Type="http://schemas.openxmlformats.org/officeDocument/2006/relationships/hyperlink" Target="https://blogs.microsoft.com/ai-for-business/pepsico-perfect-cheetos/" TargetMode="Externa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iff"/><Relationship Id="rId4" Type="http://schemas.openxmlformats.org/officeDocument/2006/relationships/hyperlink" Target="https://medium.com/loon-for-all/drifting-efficiently-through-the-stratosphere-using-deep-reinforcement-learning-c38723ee2e90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hyperlink" Target="https://singularityhub.com/2021/04/11/this-robot-taught-itself-to-walk-in-a-simulation-then-went-for-a-stroll-in-berkeley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tiff"/><Relationship Id="rId4" Type="http://schemas.openxmlformats.org/officeDocument/2006/relationships/hyperlink" Target="https://arxiv.org/pdf/1911.10641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hyperlink" Target="https://openai.com/blog/openai-fiv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tiff"/><Relationship Id="rId4" Type="http://schemas.openxmlformats.org/officeDocument/2006/relationships/hyperlink" Target="https://openreview.net/pdf?id=r1lyTjAqYX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tiff"/><Relationship Id="rId4" Type="http://schemas.openxmlformats.org/officeDocument/2006/relationships/hyperlink" Target="https://www.mckinsey.com/business-functions/mckinsey-analytics/our-insights/its-time-for-businesses-to-chart-a-course-for-reinforcement-learning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hyperlink" Target="http://therlbook.com/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6.jpeg"/><Relationship Id="rId4" Type="http://schemas.openxmlformats.org/officeDocument/2006/relationships/hyperlink" Target="https://spectrum.ieee.org/the-institute/ieee-history/how-ibms-deep-blue-beat-world-champion-chess-player-garry-kasparov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opoLzvh5jY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D7328-CAE1-2E48-8E77-7E525CC40C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Real-World </a:t>
            </a:r>
            <a:br>
              <a:rPr lang="en-US" sz="4400" dirty="0"/>
            </a:br>
            <a:r>
              <a:rPr lang="en-US" sz="4400" dirty="0"/>
              <a:t>Reinforcement Learning</a:t>
            </a:r>
            <a:br>
              <a:rPr lang="en-US" sz="3600" dirty="0"/>
            </a:br>
            <a:br>
              <a:rPr lang="en-US" sz="3600" dirty="0"/>
            </a:br>
            <a:r>
              <a:rPr lang="en-US" sz="3200" dirty="0"/>
              <a:t>The promise, Challenges and Opportunities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1F081A-75C7-084B-9E2E-53278D5FEF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602037"/>
            <a:ext cx="8791575" cy="1985101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/>
              <a:t>Enes Bilgin</a:t>
            </a:r>
            <a:br>
              <a:rPr lang="en-US" dirty="0"/>
            </a:br>
            <a:r>
              <a:rPr lang="en-US" sz="1800" dirty="0"/>
              <a:t>Sr. AI Engineer | Microsoft Autonomous Systems</a:t>
            </a:r>
            <a:br>
              <a:rPr lang="en-US" sz="1800" dirty="0"/>
            </a:br>
            <a:endParaRPr lang="en-US" sz="1800" dirty="0"/>
          </a:p>
          <a:p>
            <a:br>
              <a:rPr lang="en-US" dirty="0"/>
            </a:br>
            <a:r>
              <a:rPr lang="en-US" sz="2000" dirty="0"/>
              <a:t>April 21, 2021</a:t>
            </a:r>
            <a:endParaRPr lang="en-US" dirty="0"/>
          </a:p>
          <a:p>
            <a:r>
              <a:rPr lang="en-US" sz="1800" dirty="0"/>
              <a:t>Creighton university | heider college of business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5ADF6C9-F1A6-914A-9561-BF81FAABD4F9}"/>
              </a:ext>
            </a:extLst>
          </p:cNvPr>
          <p:cNvSpPr txBox="1">
            <a:spLocks/>
          </p:cNvSpPr>
          <p:nvPr/>
        </p:nvSpPr>
        <p:spPr>
          <a:xfrm>
            <a:off x="8429623" y="6363319"/>
            <a:ext cx="3690052" cy="634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cap="none" dirty="0">
                <a:ea typeface="Open Sans Light" panose="020B0306030504020204" pitchFamily="34" charset="0"/>
                <a:cs typeface="Open Sans Light" panose="020B0306030504020204" pitchFamily="34" charset="0"/>
              </a:rPr>
              <a:t>github.com/ebilgin/talks</a:t>
            </a:r>
            <a:endParaRPr lang="en-US" sz="1400" cap="none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6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F64D3-9B28-A848-A236-0BEB2137B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576262"/>
          </a:xfrm>
        </p:spPr>
        <p:txBody>
          <a:bodyPr>
            <a:normAutofit fontScale="90000"/>
          </a:bodyPr>
          <a:lstStyle/>
          <a:p>
            <a:r>
              <a:rPr lang="en-US" dirty="0"/>
              <a:t>RL shines in much more complicated problems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27C33F2-1D96-3446-AF12-657D0D853F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51976" y="3241978"/>
            <a:ext cx="3190741" cy="345634"/>
          </a:xfrm>
        </p:spPr>
        <p:txBody>
          <a:bodyPr/>
          <a:lstStyle/>
          <a:p>
            <a:pPr algn="ctr"/>
            <a:r>
              <a:rPr lang="en-US" dirty="0">
                <a:hlinkClick r:id="rId2"/>
              </a:rPr>
              <a:t>DOTA 2</a:t>
            </a:r>
            <a:endParaRPr lang="en-US" dirty="0"/>
          </a:p>
        </p:txBody>
      </p:sp>
      <p:pic>
        <p:nvPicPr>
          <p:cNvPr id="17" name="Picture Placeholder 16" descr="A picture containing grass, building, table, photo&#10;&#10;Description automatically generated">
            <a:extLst>
              <a:ext uri="{FF2B5EF4-FFF2-40B4-BE49-F238E27FC236}">
                <a16:creationId xmlns:a16="http://schemas.microsoft.com/office/drawing/2014/main" id="{EAE71D34-BE86-E144-AFF4-6ED5E339A85E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3"/>
          <a:srcRect t="7652" b="7652"/>
          <a:stretch>
            <a:fillRect/>
          </a:stretch>
        </p:blipFill>
        <p:spPr>
          <a:xfrm>
            <a:off x="1951851" y="1504381"/>
            <a:ext cx="3194969" cy="1524000"/>
          </a:xfrm>
        </p:spPr>
      </p:pic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B7526AB-D39A-7D43-A483-3D2000C4CFBF}"/>
              </a:ext>
            </a:extLst>
          </p:cNvPr>
          <p:cNvSpPr txBox="1">
            <a:spLocks/>
          </p:cNvSpPr>
          <p:nvPr/>
        </p:nvSpPr>
        <p:spPr>
          <a:xfrm>
            <a:off x="6447098" y="5612899"/>
            <a:ext cx="3190741" cy="3456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hlinkClick r:id="rId4"/>
              </a:rPr>
              <a:t>MuZERO</a:t>
            </a:r>
            <a:endParaRPr lang="en-US" dirty="0"/>
          </a:p>
        </p:txBody>
      </p:sp>
      <p:pic>
        <p:nvPicPr>
          <p:cNvPr id="18" name="Picture Placeholder 16">
            <a:extLst>
              <a:ext uri="{FF2B5EF4-FFF2-40B4-BE49-F238E27FC236}">
                <a16:creationId xmlns:a16="http://schemas.microsoft.com/office/drawing/2014/main" id="{2C7B095F-0ACA-924A-AED2-B097A77FF20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523" b="7523"/>
          <a:stretch/>
        </p:blipFill>
        <p:spPr>
          <a:xfrm>
            <a:off x="6446973" y="3875302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5ED6C4B9-CBCC-E344-B985-6F9B7705DBF5}"/>
              </a:ext>
            </a:extLst>
          </p:cNvPr>
          <p:cNvSpPr txBox="1">
            <a:spLocks/>
          </p:cNvSpPr>
          <p:nvPr/>
        </p:nvSpPr>
        <p:spPr>
          <a:xfrm>
            <a:off x="6446973" y="3256183"/>
            <a:ext cx="3200400" cy="3456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linkClick r:id="rId6"/>
              </a:rPr>
              <a:t>STARCRAFT II</a:t>
            </a:r>
            <a:endParaRPr lang="en-US" dirty="0"/>
          </a:p>
        </p:txBody>
      </p:sp>
      <p:pic>
        <p:nvPicPr>
          <p:cNvPr id="20" name="Picture Placeholder 21">
            <a:extLst>
              <a:ext uri="{FF2B5EF4-FFF2-40B4-BE49-F238E27FC236}">
                <a16:creationId xmlns:a16="http://schemas.microsoft.com/office/drawing/2014/main" id="{64DFB186-BDEB-C74A-93A4-7019E36DEE7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083" r="4083"/>
          <a:stretch/>
        </p:blipFill>
        <p:spPr>
          <a:xfrm>
            <a:off x="6446973" y="1518585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FB50A8D-E629-0145-A2DA-01D19DC34BB5}"/>
              </a:ext>
            </a:extLst>
          </p:cNvPr>
          <p:cNvSpPr txBox="1">
            <a:spLocks/>
          </p:cNvSpPr>
          <p:nvPr/>
        </p:nvSpPr>
        <p:spPr>
          <a:xfrm>
            <a:off x="1942317" y="5636715"/>
            <a:ext cx="3200400" cy="3456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linkClick r:id="rId8"/>
              </a:rPr>
              <a:t>ROBOT HAND</a:t>
            </a:r>
            <a:endParaRPr lang="en-US" dirty="0"/>
          </a:p>
        </p:txBody>
      </p:sp>
      <p:pic>
        <p:nvPicPr>
          <p:cNvPr id="5" name="Picture Placeholder 21" descr="A picture containing outdoor, person, riding, air&#10;&#10;Description automatically generated">
            <a:extLst>
              <a:ext uri="{FF2B5EF4-FFF2-40B4-BE49-F238E27FC236}">
                <a16:creationId xmlns:a16="http://schemas.microsoft.com/office/drawing/2014/main" id="{74FC7C46-5EE6-E442-8FD8-042A51CC76F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7651" b="7651"/>
          <a:stretch>
            <a:fillRect/>
          </a:stretch>
        </p:blipFill>
        <p:spPr>
          <a:xfrm>
            <a:off x="1942317" y="3899117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9981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7636-D698-054C-9774-3CE398836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Why rl matters</a:t>
            </a:r>
          </a:p>
        </p:txBody>
      </p:sp>
    </p:spTree>
    <p:extLst>
      <p:ext uri="{BB962C8B-B14F-4D97-AF65-F5344CB8AC3E}">
        <p14:creationId xmlns:p14="http://schemas.microsoft.com/office/powerpoint/2010/main" val="2911988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8003-9119-7C46-AA04-AA63C0664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301" y="2643995"/>
            <a:ext cx="4685529" cy="1478570"/>
          </a:xfrm>
        </p:spPr>
        <p:txBody>
          <a:bodyPr>
            <a:normAutofit/>
          </a:bodyPr>
          <a:lstStyle/>
          <a:p>
            <a:r>
              <a:rPr lang="en-US" sz="3300" dirty="0"/>
              <a:t>The potential in rl to drive real-world value</a:t>
            </a:r>
          </a:p>
        </p:txBody>
      </p:sp>
      <p:sp>
        <p:nvSpPr>
          <p:cNvPr id="84" name="Rectangle 14">
            <a:extLst>
              <a:ext uri="{FF2B5EF4-FFF2-40B4-BE49-F238E27FC236}">
                <a16:creationId xmlns:a16="http://schemas.microsoft.com/office/drawing/2014/main" id="{A735DC16-D6FB-4D67-8E25-6251808DA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E4F10C-E51A-7948-9675-F7C3A1084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2534" y="604800"/>
            <a:ext cx="2807685" cy="2084706"/>
          </a:xfrm>
          <a:prstGeom prst="rect">
            <a:avLst/>
          </a:prstGeom>
        </p:spPr>
      </p:pic>
      <p:sp useBgFill="1">
        <p:nvSpPr>
          <p:cNvPr id="85" name="Rectangle 16">
            <a:extLst>
              <a:ext uri="{FF2B5EF4-FFF2-40B4-BE49-F238E27FC236}">
                <a16:creationId xmlns:a16="http://schemas.microsoft.com/office/drawing/2014/main" id="{B771D315-9BAE-4AE3-A485-621C657CC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8280" y="0"/>
            <a:ext cx="91440" cy="3474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E1256D4-EA41-8643-AAE0-56E9F5A02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3465" y="715844"/>
            <a:ext cx="2934814" cy="1973662"/>
          </a:xfrm>
          <a:prstGeom prst="rect">
            <a:avLst/>
          </a:prstGeom>
        </p:spPr>
      </p:pic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F3DE91F-11CD-40BC-A65F-E2A57C803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3383280"/>
            <a:ext cx="6096002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F5FC93-B06E-FB4B-A7BA-141E50FFC3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2277" y="3796452"/>
            <a:ext cx="4914464" cy="273981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6E3AB83-5AA5-C146-8DC0-5D1D8212999E}"/>
              </a:ext>
            </a:extLst>
          </p:cNvPr>
          <p:cNvSpPr txBox="1">
            <a:spLocks/>
          </p:cNvSpPr>
          <p:nvPr/>
        </p:nvSpPr>
        <p:spPr>
          <a:xfrm>
            <a:off x="4527901" y="1387549"/>
            <a:ext cx="3497965" cy="4403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28D3C9-3E91-0449-8563-D89E8C8C1591}"/>
              </a:ext>
            </a:extLst>
          </p:cNvPr>
          <p:cNvSpPr txBox="1">
            <a:spLocks/>
          </p:cNvSpPr>
          <p:nvPr/>
        </p:nvSpPr>
        <p:spPr>
          <a:xfrm>
            <a:off x="8025866" y="1568303"/>
            <a:ext cx="3497965" cy="4403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31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2">
            <a:extLst>
              <a:ext uri="{FF2B5EF4-FFF2-40B4-BE49-F238E27FC236}">
                <a16:creationId xmlns:a16="http://schemas.microsoft.com/office/drawing/2014/main" id="{A725256B-14D4-4D13-99C3-67DB4DB08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3B162F2-B930-47F6-A9DC-B50E36454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6D0E7CA2-3FE6-4654-9900-A471C1312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5AD5E0D-76E5-49B6-BC6B-0E05F9F60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0C9EF950-31D2-48DF-ACA2-E34AD353D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DE78A160-3564-432F-B8BC-5656867D3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476DB23F-8033-45F5-9922-F7858DA4F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4069CC88-3CCB-4F31-9416-7C8B4AFB05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4AEDE138-84AE-45BA-BCE8-0F9F2E3CE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81F00943-F4AD-44CD-B70E-46DA96894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4BE68431-6001-4AB1-BC5C-E94999B20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967C9189-F86F-4CE3-8D31-D23227B59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7B2449D7-EFEF-475B-A5C0-A40D374A3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34D92C4F-DD4F-4D85-8BC6-FCE6AB5A6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A4AAAF9D-16BC-4DA1-A813-FC37F1829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83BF3428-5CAD-4606-8F85-07BE0D1D5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53DFE6DE-47E4-4F4B-8A42-AD863AADC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28F69E0A-4B2A-436B-AD31-98BA8354B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C509CD92-F0C1-48BB-BF1A-63522FDC1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3A98D60C-77A4-42AF-B86D-48F7C9AB1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56DCCB48-D8A9-40A6-B68C-43A35C0E0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133E4DA3-90B9-416E-A5CE-D9C5661A2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AE3DA917-3C00-46A1-8D21-F61A371B6C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96B1C7DA-E795-4A0B-8924-D205BD6C0F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FEBAF99F-3686-45F0-8401-882C3ABC1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58211079-9C36-4253-852F-95B3ABA23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1FE74215-6F2F-4A03-9CC7-523029CD6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4476ED71-2A5C-4F27-9FFB-F1E6B5129E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8267D7F5-A20A-4609-B63A-62ED63F84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E6AFB22C-4FCF-45A6-BF31-9540A6F34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33">
              <a:extLst>
                <a:ext uri="{FF2B5EF4-FFF2-40B4-BE49-F238E27FC236}">
                  <a16:creationId xmlns:a16="http://schemas.microsoft.com/office/drawing/2014/main" id="{DB317745-3841-4AD5-8FC4-511A5D10F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6D3BA348-0C90-4EE6-A16C-D17E90187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B3FAA4DB-6C54-4C44-8BBF-AE205CE59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097CA9F8-5865-4D17-A051-172DDDD89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2C296192-B697-47A2-AC95-FC8641268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9C9AD537-B004-4991-9A8B-ECF72AF63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9DF274C3-D204-4FB8-9209-BDB30F99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4909F4FF-54C5-43F7-8753-91D003503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5FE19BB2-6FAC-4FF4-BE92-30D8A3C020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C52D5DC1-58EE-4153-825A-B09C698C3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81A663EF-73E5-477B-91AD-18FA889DD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B4DBBF7D-8C34-4013-A287-BFEC00038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5EDAC163-083A-4AEE-80D6-E9774E160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F898E171-D099-48A5-B01A-D8CC6DED22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AB23D959-BC81-4FD8-BED8-3AB7910673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64CA4034-86BB-4E4B-8BDE-F144EFD66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8D8C2377-2A01-46E3-B448-BC68296A8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9C241A62-FC0D-442C-848E-2CE07E78F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3ACC34B9-6FA5-4877-B540-29C8C4A67A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D362703C-25CE-49F8-806C-8BFE4068C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B0EF9A27-4999-40AE-BA08-70C3BBE18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D715A6D3-544B-4B12-9841-5A1F6B33E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82B48662-B68D-4BC7-B8D2-23826AB86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D2EEDA5F-E97D-4265-9E81-DF0976EC7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BC1768C4-E2D0-481F-A3B9-7A5EAE2C7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39321CDD-4745-45CC-9FCC-64B8C1D9E3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91999538-640A-46AF-8761-CE2437BC8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3489" y="803471"/>
            <a:ext cx="4966332" cy="8012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RL LOOP</a:t>
            </a:r>
          </a:p>
        </p:txBody>
      </p:sp>
      <p:sp>
        <p:nvSpPr>
          <p:cNvPr id="73" name="Round Diagonal Corner Rectangle 6">
            <a:extLst>
              <a:ext uri="{FF2B5EF4-FFF2-40B4-BE49-F238E27FC236}">
                <a16:creationId xmlns:a16="http://schemas.microsoft.com/office/drawing/2014/main" id="{47EE5CF8-4249-4A2B-A619-5FAB3ADF5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Earth Globe - Asia">
            <a:extLst>
              <a:ext uri="{FF2B5EF4-FFF2-40B4-BE49-F238E27FC236}">
                <a16:creationId xmlns:a16="http://schemas.microsoft.com/office/drawing/2014/main" id="{2AE1E509-906C-0745-A028-C5AFC9EED6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7387" y="2708276"/>
            <a:ext cx="1460606" cy="1460606"/>
          </a:xfrm>
          <a:prstGeom prst="rect">
            <a:avLst/>
          </a:prstGeom>
        </p:spPr>
      </p:pic>
      <p:pic>
        <p:nvPicPr>
          <p:cNvPr id="7" name="Graphic 6" descr="Robot">
            <a:extLst>
              <a:ext uri="{FF2B5EF4-FFF2-40B4-BE49-F238E27FC236}">
                <a16:creationId xmlns:a16="http://schemas.microsoft.com/office/drawing/2014/main" id="{A7F18FCA-1362-9B49-B06E-9D81A7EB18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46968" y="2673297"/>
            <a:ext cx="1460605" cy="1460605"/>
          </a:xfrm>
          <a:prstGeom prst="rect">
            <a:avLst/>
          </a:prstGeom>
        </p:spPr>
      </p:pic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4791B421-ED6D-0A47-AC4B-A56254808E2F}"/>
              </a:ext>
            </a:extLst>
          </p:cNvPr>
          <p:cNvCxnSpPr>
            <a:stCxn id="7" idx="0"/>
            <a:endCxn id="3" idx="0"/>
          </p:cNvCxnSpPr>
          <p:nvPr/>
        </p:nvCxnSpPr>
        <p:spPr>
          <a:xfrm rot="16200000" flipH="1">
            <a:off x="3299990" y="1450577"/>
            <a:ext cx="34979" cy="2480419"/>
          </a:xfrm>
          <a:prstGeom prst="bentConnector3">
            <a:avLst>
              <a:gd name="adj1" fmla="val -6535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0C1A7836-9BE0-9A43-A064-628606DB5C31}"/>
              </a:ext>
            </a:extLst>
          </p:cNvPr>
          <p:cNvCxnSpPr>
            <a:cxnSpLocks/>
            <a:stCxn id="3" idx="2"/>
            <a:endCxn id="7" idx="2"/>
          </p:cNvCxnSpPr>
          <p:nvPr/>
        </p:nvCxnSpPr>
        <p:spPr>
          <a:xfrm rot="5400000" flipH="1">
            <a:off x="3299991" y="2911183"/>
            <a:ext cx="34980" cy="2480419"/>
          </a:xfrm>
          <a:prstGeom prst="bentConnector3">
            <a:avLst>
              <a:gd name="adj1" fmla="val -65351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7C42505F-F1D1-444A-8A6F-D722AC0FD308}"/>
              </a:ext>
            </a:extLst>
          </p:cNvPr>
          <p:cNvCxnSpPr>
            <a:cxnSpLocks/>
          </p:cNvCxnSpPr>
          <p:nvPr/>
        </p:nvCxnSpPr>
        <p:spPr>
          <a:xfrm rot="5400000" flipH="1">
            <a:off x="3299989" y="3157440"/>
            <a:ext cx="34980" cy="2480419"/>
          </a:xfrm>
          <a:prstGeom prst="bentConnector3">
            <a:avLst>
              <a:gd name="adj1" fmla="val -13151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3B81F931-7434-A840-B509-F8DCCF45C4D8}"/>
              </a:ext>
            </a:extLst>
          </p:cNvPr>
          <p:cNvSpPr txBox="1"/>
          <p:nvPr/>
        </p:nvSpPr>
        <p:spPr>
          <a:xfrm>
            <a:off x="2641338" y="4071633"/>
            <a:ext cx="135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Observation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C099564-792C-CD47-8422-79F4C5BB88EF}"/>
              </a:ext>
            </a:extLst>
          </p:cNvPr>
          <p:cNvSpPr txBox="1"/>
          <p:nvPr/>
        </p:nvSpPr>
        <p:spPr>
          <a:xfrm>
            <a:off x="2673750" y="2091746"/>
            <a:ext cx="135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Action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D8704DE-DDAC-834E-974F-494C2CE2CCA3}"/>
              </a:ext>
            </a:extLst>
          </p:cNvPr>
          <p:cNvSpPr txBox="1"/>
          <p:nvPr/>
        </p:nvSpPr>
        <p:spPr>
          <a:xfrm>
            <a:off x="2634239" y="4534178"/>
            <a:ext cx="135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Reward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4E4EDD5-8369-EA44-86EC-42D2168D7EEB}"/>
              </a:ext>
            </a:extLst>
          </p:cNvPr>
          <p:cNvSpPr txBox="1"/>
          <p:nvPr/>
        </p:nvSpPr>
        <p:spPr>
          <a:xfrm>
            <a:off x="7642578" y="40244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26FFE3F8-BA13-9F44-9731-62E67D284B03}"/>
              </a:ext>
            </a:extLst>
          </p:cNvPr>
          <p:cNvSpPr txBox="1">
            <a:spLocks/>
          </p:cNvSpPr>
          <p:nvPr/>
        </p:nvSpPr>
        <p:spPr>
          <a:xfrm>
            <a:off x="6390126" y="1633327"/>
            <a:ext cx="4811115" cy="4403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An intelligent agent:</a:t>
            </a:r>
          </a:p>
          <a:p>
            <a:r>
              <a:rPr lang="en-US" sz="2000" dirty="0"/>
              <a:t>Observes the environment</a:t>
            </a:r>
          </a:p>
          <a:p>
            <a:r>
              <a:rPr lang="en-US" sz="2000" dirty="0"/>
              <a:t>Takes an action</a:t>
            </a:r>
          </a:p>
          <a:p>
            <a:r>
              <a:rPr lang="en-US" sz="2000" dirty="0"/>
              <a:t>Aims to maximize long-term reward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RL is a decision-making framework, unlike supervised learning.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This is what life (and a business) is all about.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28401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2">
            <a:extLst>
              <a:ext uri="{FF2B5EF4-FFF2-40B4-BE49-F238E27FC236}">
                <a16:creationId xmlns:a16="http://schemas.microsoft.com/office/drawing/2014/main" id="{6551C300-1D7A-46C3-9EF6-0EAC9B1E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EC1EDC6-1B42-4FCD-BC53-B1D05BFF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633EFBCB-98A2-4F16-B3BB-BF9EC1784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0" name="Rectangle 5">
                <a:extLst>
                  <a:ext uri="{FF2B5EF4-FFF2-40B4-BE49-F238E27FC236}">
                    <a16:creationId xmlns:a16="http://schemas.microsoft.com/office/drawing/2014/main" id="{B399E29C-9CF8-4BD1-8750-949BA2126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51" name="Freeform 6">
                <a:extLst>
                  <a:ext uri="{FF2B5EF4-FFF2-40B4-BE49-F238E27FC236}">
                    <a16:creationId xmlns:a16="http://schemas.microsoft.com/office/drawing/2014/main" id="{CB02DFF7-56DA-42B6-B49A-C8926B841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2" name="Freeform 7">
                <a:extLst>
                  <a:ext uri="{FF2B5EF4-FFF2-40B4-BE49-F238E27FC236}">
                    <a16:creationId xmlns:a16="http://schemas.microsoft.com/office/drawing/2014/main" id="{07F77B45-21CD-43DB-AD58-24F814502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3" name="Freeform 8">
                <a:extLst>
                  <a:ext uri="{FF2B5EF4-FFF2-40B4-BE49-F238E27FC236}">
                    <a16:creationId xmlns:a16="http://schemas.microsoft.com/office/drawing/2014/main" id="{F0151C40-12A4-4A09-A8B6-179A062EF6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4" name="Freeform 9">
                <a:extLst>
                  <a:ext uri="{FF2B5EF4-FFF2-40B4-BE49-F238E27FC236}">
                    <a16:creationId xmlns:a16="http://schemas.microsoft.com/office/drawing/2014/main" id="{F0146EA7-EB82-410D-A6ED-7C10C525A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5" name="Freeform 10">
                <a:extLst>
                  <a:ext uri="{FF2B5EF4-FFF2-40B4-BE49-F238E27FC236}">
                    <a16:creationId xmlns:a16="http://schemas.microsoft.com/office/drawing/2014/main" id="{20DD5C02-0C86-4FA9-B82A-254EF58D37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6" name="Freeform 11">
                <a:extLst>
                  <a:ext uri="{FF2B5EF4-FFF2-40B4-BE49-F238E27FC236}">
                    <a16:creationId xmlns:a16="http://schemas.microsoft.com/office/drawing/2014/main" id="{19ED9FD5-1147-400A-8A32-82A74F7AD8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7" name="Freeform 12">
                <a:extLst>
                  <a:ext uri="{FF2B5EF4-FFF2-40B4-BE49-F238E27FC236}">
                    <a16:creationId xmlns:a16="http://schemas.microsoft.com/office/drawing/2014/main" id="{E79E6A0D-4D79-4788-8769-B98948801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8" name="Freeform 13">
                <a:extLst>
                  <a:ext uri="{FF2B5EF4-FFF2-40B4-BE49-F238E27FC236}">
                    <a16:creationId xmlns:a16="http://schemas.microsoft.com/office/drawing/2014/main" id="{A6F42038-BF59-409A-902B-AD7799149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9" name="Freeform 14">
                <a:extLst>
                  <a:ext uri="{FF2B5EF4-FFF2-40B4-BE49-F238E27FC236}">
                    <a16:creationId xmlns:a16="http://schemas.microsoft.com/office/drawing/2014/main" id="{D8B0BD48-5982-4C95-A7C8-E0D2306453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0" name="Freeform 15">
                <a:extLst>
                  <a:ext uri="{FF2B5EF4-FFF2-40B4-BE49-F238E27FC236}">
                    <a16:creationId xmlns:a16="http://schemas.microsoft.com/office/drawing/2014/main" id="{F6C539D3-C6BD-4FB0-AA91-5AF1BF14C5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1" name="Line 16">
                <a:extLst>
                  <a:ext uri="{FF2B5EF4-FFF2-40B4-BE49-F238E27FC236}">
                    <a16:creationId xmlns:a16="http://schemas.microsoft.com/office/drawing/2014/main" id="{34F70AD6-B8F4-4F9D-8593-D4047107B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62" name="Freeform 17">
                <a:extLst>
                  <a:ext uri="{FF2B5EF4-FFF2-40B4-BE49-F238E27FC236}">
                    <a16:creationId xmlns:a16="http://schemas.microsoft.com/office/drawing/2014/main" id="{51EAB0E0-5DE2-4906-80B0-211A62478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3" name="Freeform 18">
                <a:extLst>
                  <a:ext uri="{FF2B5EF4-FFF2-40B4-BE49-F238E27FC236}">
                    <a16:creationId xmlns:a16="http://schemas.microsoft.com/office/drawing/2014/main" id="{38E8B65E-526B-458D-85A5-21C0A1A74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4" name="Freeform 19">
                <a:extLst>
                  <a:ext uri="{FF2B5EF4-FFF2-40B4-BE49-F238E27FC236}">
                    <a16:creationId xmlns:a16="http://schemas.microsoft.com/office/drawing/2014/main" id="{CCE331A2-5388-42F4-A175-69310C1BEF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5" name="Freeform 20">
                <a:extLst>
                  <a:ext uri="{FF2B5EF4-FFF2-40B4-BE49-F238E27FC236}">
                    <a16:creationId xmlns:a16="http://schemas.microsoft.com/office/drawing/2014/main" id="{4E758D69-ACA2-4888-84BB-B05B1FAF2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6" name="Rectangle 21">
                <a:extLst>
                  <a:ext uri="{FF2B5EF4-FFF2-40B4-BE49-F238E27FC236}">
                    <a16:creationId xmlns:a16="http://schemas.microsoft.com/office/drawing/2014/main" id="{078AAA22-796B-4F0E-85DA-B8B0E8111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67" name="Freeform 22">
                <a:extLst>
                  <a:ext uri="{FF2B5EF4-FFF2-40B4-BE49-F238E27FC236}">
                    <a16:creationId xmlns:a16="http://schemas.microsoft.com/office/drawing/2014/main" id="{D1254A9A-3E31-4A25-9A91-F9BC6CF6A3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8" name="Freeform 23">
                <a:extLst>
                  <a:ext uri="{FF2B5EF4-FFF2-40B4-BE49-F238E27FC236}">
                    <a16:creationId xmlns:a16="http://schemas.microsoft.com/office/drawing/2014/main" id="{18CADB3C-936C-476A-A261-28DD5ABA7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9" name="Freeform 24">
                <a:extLst>
                  <a:ext uri="{FF2B5EF4-FFF2-40B4-BE49-F238E27FC236}">
                    <a16:creationId xmlns:a16="http://schemas.microsoft.com/office/drawing/2014/main" id="{771961D1-28D7-4CC1-A720-2933E8B91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0" name="Freeform 25">
                <a:extLst>
                  <a:ext uri="{FF2B5EF4-FFF2-40B4-BE49-F238E27FC236}">
                    <a16:creationId xmlns:a16="http://schemas.microsoft.com/office/drawing/2014/main" id="{E7B8B616-B89E-4A1C-98DE-13B8B93947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1" name="Freeform 26">
                <a:extLst>
                  <a:ext uri="{FF2B5EF4-FFF2-40B4-BE49-F238E27FC236}">
                    <a16:creationId xmlns:a16="http://schemas.microsoft.com/office/drawing/2014/main" id="{5D6CC1A1-D003-44BA-87E4-B3A7F3D300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2" name="Freeform 27">
                <a:extLst>
                  <a:ext uri="{FF2B5EF4-FFF2-40B4-BE49-F238E27FC236}">
                    <a16:creationId xmlns:a16="http://schemas.microsoft.com/office/drawing/2014/main" id="{FF32749B-B34C-4FCB-A33A-0478844A9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3" name="Freeform 28">
                <a:extLst>
                  <a:ext uri="{FF2B5EF4-FFF2-40B4-BE49-F238E27FC236}">
                    <a16:creationId xmlns:a16="http://schemas.microsoft.com/office/drawing/2014/main" id="{4455F261-AC57-4085-8989-4DBED747F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4" name="Freeform 29">
                <a:extLst>
                  <a:ext uri="{FF2B5EF4-FFF2-40B4-BE49-F238E27FC236}">
                    <a16:creationId xmlns:a16="http://schemas.microsoft.com/office/drawing/2014/main" id="{57CEA90D-DB58-4EC0-A55C-15FAF59E0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5" name="Freeform 30">
                <a:extLst>
                  <a:ext uri="{FF2B5EF4-FFF2-40B4-BE49-F238E27FC236}">
                    <a16:creationId xmlns:a16="http://schemas.microsoft.com/office/drawing/2014/main" id="{66BBB005-2E38-496A-A46C-FD2B0605C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6" name="Freeform 31">
                <a:extLst>
                  <a:ext uri="{FF2B5EF4-FFF2-40B4-BE49-F238E27FC236}">
                    <a16:creationId xmlns:a16="http://schemas.microsoft.com/office/drawing/2014/main" id="{E1A7618C-DE9D-401A-AD7A-784F19DA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5E441C57-A0CF-4D49-9609-55CB4646B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0" name="Freeform 32">
                <a:extLst>
                  <a:ext uri="{FF2B5EF4-FFF2-40B4-BE49-F238E27FC236}">
                    <a16:creationId xmlns:a16="http://schemas.microsoft.com/office/drawing/2014/main" id="{2D3240AD-75B9-452B-9967-D05B40DE5F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1" name="Freeform 33">
                <a:extLst>
                  <a:ext uri="{FF2B5EF4-FFF2-40B4-BE49-F238E27FC236}">
                    <a16:creationId xmlns:a16="http://schemas.microsoft.com/office/drawing/2014/main" id="{6A557EE5-4777-4655-A433-05006D841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2" name="Freeform 34">
                <a:extLst>
                  <a:ext uri="{FF2B5EF4-FFF2-40B4-BE49-F238E27FC236}">
                    <a16:creationId xmlns:a16="http://schemas.microsoft.com/office/drawing/2014/main" id="{6B721B6E-8FF2-470B-A180-C594E8271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3" name="Freeform 35">
                <a:extLst>
                  <a:ext uri="{FF2B5EF4-FFF2-40B4-BE49-F238E27FC236}">
                    <a16:creationId xmlns:a16="http://schemas.microsoft.com/office/drawing/2014/main" id="{23E045A6-2D54-488D-B5F0-688518430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4" name="Freeform 36">
                <a:extLst>
                  <a:ext uri="{FF2B5EF4-FFF2-40B4-BE49-F238E27FC236}">
                    <a16:creationId xmlns:a16="http://schemas.microsoft.com/office/drawing/2014/main" id="{2A4F07ED-57C7-4FF7-ABF8-793FC03A24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5" name="Freeform 37">
                <a:extLst>
                  <a:ext uri="{FF2B5EF4-FFF2-40B4-BE49-F238E27FC236}">
                    <a16:creationId xmlns:a16="http://schemas.microsoft.com/office/drawing/2014/main" id="{8829D0E6-D04F-4297-A784-6837F13EC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6" name="Freeform 38">
                <a:extLst>
                  <a:ext uri="{FF2B5EF4-FFF2-40B4-BE49-F238E27FC236}">
                    <a16:creationId xmlns:a16="http://schemas.microsoft.com/office/drawing/2014/main" id="{9477D3D3-AA00-446F-B05D-EBBA25D3C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7" name="Freeform 39">
                <a:extLst>
                  <a:ext uri="{FF2B5EF4-FFF2-40B4-BE49-F238E27FC236}">
                    <a16:creationId xmlns:a16="http://schemas.microsoft.com/office/drawing/2014/main" id="{5AC450AD-A350-42FA-B7EA-103D4416B4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8" name="Freeform 40">
                <a:extLst>
                  <a:ext uri="{FF2B5EF4-FFF2-40B4-BE49-F238E27FC236}">
                    <a16:creationId xmlns:a16="http://schemas.microsoft.com/office/drawing/2014/main" id="{A10F783A-EC27-47BE-A21D-3531A036FA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9" name="Rectangle 41">
                <a:extLst>
                  <a:ext uri="{FF2B5EF4-FFF2-40B4-BE49-F238E27FC236}">
                    <a16:creationId xmlns:a16="http://schemas.microsoft.com/office/drawing/2014/main" id="{A2CBE444-D00C-4C80-9F29-42A250C500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5E7430-ABBC-AC49-86CA-CA2AE06CED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14E4EDD5-8369-EA44-86EC-42D2168D7EEB}"/>
              </a:ext>
            </a:extLst>
          </p:cNvPr>
          <p:cNvSpPr txBox="1"/>
          <p:nvPr/>
        </p:nvSpPr>
        <p:spPr>
          <a:xfrm>
            <a:off x="7642578" y="40244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977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0" name="Group 134">
            <a:extLst>
              <a:ext uri="{FF2B5EF4-FFF2-40B4-BE49-F238E27FC236}">
                <a16:creationId xmlns:a16="http://schemas.microsoft.com/office/drawing/2014/main" id="{4522F6F2-D276-4B44-927D-595B62E8F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4101" name="Rectangle 135">
              <a:extLst>
                <a:ext uri="{FF2B5EF4-FFF2-40B4-BE49-F238E27FC236}">
                  <a16:creationId xmlns:a16="http://schemas.microsoft.com/office/drawing/2014/main" id="{CE1A8443-DFAD-4C8E-A1D1-B1FFC23A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7" name="Picture 2">
              <a:extLst>
                <a:ext uri="{FF2B5EF4-FFF2-40B4-BE49-F238E27FC236}">
                  <a16:creationId xmlns:a16="http://schemas.microsoft.com/office/drawing/2014/main" id="{7C16C621-4F51-4093-B639-5E04CF0E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91999538-640A-46AF-8761-CE2437BC8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hlinkClick r:id="rId4"/>
              </a:rPr>
              <a:t>personalization</a:t>
            </a:r>
            <a:endParaRPr lang="en-US" dirty="0"/>
          </a:p>
        </p:txBody>
      </p:sp>
      <p:grpSp>
        <p:nvGrpSpPr>
          <p:cNvPr id="4102" name="Group 138">
            <a:extLst>
              <a:ext uri="{FF2B5EF4-FFF2-40B4-BE49-F238E27FC236}">
                <a16:creationId xmlns:a16="http://schemas.microsoft.com/office/drawing/2014/main" id="{9A210947-19DD-4D82-9001-EB4FD3CA8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308BA069-8E59-4A52-9D81-F41BB255C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3F647F8A-2464-4A5A-BC19-757CDB00F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56E9E8F0-C005-4002-A7CC-050F4E163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6F73DD6E-B3F0-4263-B349-EF6F73438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819862A2-B765-4A89-A229-6D1389781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80B74F06-F12D-48F0-9469-1B41C8676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90B9E938-2C10-4FD4-A44B-AC2C6CCB5B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F9EFD92F-C67D-4998-BF9E-78AE28DF5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13">
              <a:extLst>
                <a:ext uri="{FF2B5EF4-FFF2-40B4-BE49-F238E27FC236}">
                  <a16:creationId xmlns:a16="http://schemas.microsoft.com/office/drawing/2014/main" id="{40A102B9-B463-49AA-80B5-DED0B2E43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14">
              <a:extLst>
                <a:ext uri="{FF2B5EF4-FFF2-40B4-BE49-F238E27FC236}">
                  <a16:creationId xmlns:a16="http://schemas.microsoft.com/office/drawing/2014/main" id="{D8FE84BD-D175-437D-B860-3715158CF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15">
              <a:extLst>
                <a:ext uri="{FF2B5EF4-FFF2-40B4-BE49-F238E27FC236}">
                  <a16:creationId xmlns:a16="http://schemas.microsoft.com/office/drawing/2014/main" id="{1577D13D-8777-48FE-8799-57CBDEA2A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ADE86DE6-4A59-4BE5-B2C8-CB7C0FB965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17">
              <a:extLst>
                <a:ext uri="{FF2B5EF4-FFF2-40B4-BE49-F238E27FC236}">
                  <a16:creationId xmlns:a16="http://schemas.microsoft.com/office/drawing/2014/main" id="{5FD7F01E-86AB-47C1-81B1-419856314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18">
              <a:extLst>
                <a:ext uri="{FF2B5EF4-FFF2-40B4-BE49-F238E27FC236}">
                  <a16:creationId xmlns:a16="http://schemas.microsoft.com/office/drawing/2014/main" id="{953EB852-7AA6-40F7-A805-0FF04FAE8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19">
              <a:extLst>
                <a:ext uri="{FF2B5EF4-FFF2-40B4-BE49-F238E27FC236}">
                  <a16:creationId xmlns:a16="http://schemas.microsoft.com/office/drawing/2014/main" id="{FA283238-23CF-4994-8E02-4EB5D97D8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20">
              <a:extLst>
                <a:ext uri="{FF2B5EF4-FFF2-40B4-BE49-F238E27FC236}">
                  <a16:creationId xmlns:a16="http://schemas.microsoft.com/office/drawing/2014/main" id="{AE2F0444-3560-46A9-85C6-AD9C4D700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1">
              <a:extLst>
                <a:ext uri="{FF2B5EF4-FFF2-40B4-BE49-F238E27FC236}">
                  <a16:creationId xmlns:a16="http://schemas.microsoft.com/office/drawing/2014/main" id="{B69EAEB1-1086-4684-B20B-C6E250A90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22">
              <a:extLst>
                <a:ext uri="{FF2B5EF4-FFF2-40B4-BE49-F238E27FC236}">
                  <a16:creationId xmlns:a16="http://schemas.microsoft.com/office/drawing/2014/main" id="{4C869530-8A60-4306-BC67-63294F9D5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23">
              <a:extLst>
                <a:ext uri="{FF2B5EF4-FFF2-40B4-BE49-F238E27FC236}">
                  <a16:creationId xmlns:a16="http://schemas.microsoft.com/office/drawing/2014/main" id="{EEBC3BC8-0066-4FFF-936E-746B47A0C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24">
              <a:extLst>
                <a:ext uri="{FF2B5EF4-FFF2-40B4-BE49-F238E27FC236}">
                  <a16:creationId xmlns:a16="http://schemas.microsoft.com/office/drawing/2014/main" id="{7951EC55-DA0C-46F0-BF98-427078A66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25">
              <a:extLst>
                <a:ext uri="{FF2B5EF4-FFF2-40B4-BE49-F238E27FC236}">
                  <a16:creationId xmlns:a16="http://schemas.microsoft.com/office/drawing/2014/main" id="{F40CBDE4-9D9D-471D-9C7E-D000C060B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26">
              <a:extLst>
                <a:ext uri="{FF2B5EF4-FFF2-40B4-BE49-F238E27FC236}">
                  <a16:creationId xmlns:a16="http://schemas.microsoft.com/office/drawing/2014/main" id="{4E63F3FC-5BCB-400B-8CBB-DB58CF61D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27">
              <a:extLst>
                <a:ext uri="{FF2B5EF4-FFF2-40B4-BE49-F238E27FC236}">
                  <a16:creationId xmlns:a16="http://schemas.microsoft.com/office/drawing/2014/main" id="{CBE4FF3F-9B00-4479-9EC8-BADD8C77E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28">
              <a:extLst>
                <a:ext uri="{FF2B5EF4-FFF2-40B4-BE49-F238E27FC236}">
                  <a16:creationId xmlns:a16="http://schemas.microsoft.com/office/drawing/2014/main" id="{6BA6A1A3-FE7E-46C6-96C1-693C2E018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29">
              <a:extLst>
                <a:ext uri="{FF2B5EF4-FFF2-40B4-BE49-F238E27FC236}">
                  <a16:creationId xmlns:a16="http://schemas.microsoft.com/office/drawing/2014/main" id="{114DA81D-9A00-4EB7-A592-23911BB14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30">
              <a:extLst>
                <a:ext uri="{FF2B5EF4-FFF2-40B4-BE49-F238E27FC236}">
                  <a16:creationId xmlns:a16="http://schemas.microsoft.com/office/drawing/2014/main" id="{DB83C953-DA56-415B-943C-6669B401A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31">
              <a:extLst>
                <a:ext uri="{FF2B5EF4-FFF2-40B4-BE49-F238E27FC236}">
                  <a16:creationId xmlns:a16="http://schemas.microsoft.com/office/drawing/2014/main" id="{51B3F681-1B14-43A9-AD7C-3337BF646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32">
              <a:extLst>
                <a:ext uri="{FF2B5EF4-FFF2-40B4-BE49-F238E27FC236}">
                  <a16:creationId xmlns:a16="http://schemas.microsoft.com/office/drawing/2014/main" id="{9FFEE267-6F5A-4942-9CCD-93E0FD72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D473DF80-FE50-4F0F-9AF3-BE37ACE6B9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9" name="Freeform 34">
              <a:extLst>
                <a:ext uri="{FF2B5EF4-FFF2-40B4-BE49-F238E27FC236}">
                  <a16:creationId xmlns:a16="http://schemas.microsoft.com/office/drawing/2014/main" id="{D2426B62-A33A-419E-B4DF-42543C4CC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35">
              <a:extLst>
                <a:ext uri="{FF2B5EF4-FFF2-40B4-BE49-F238E27FC236}">
                  <a16:creationId xmlns:a16="http://schemas.microsoft.com/office/drawing/2014/main" id="{1790CDFA-5E0D-467A-B0CA-637136309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36">
              <a:extLst>
                <a:ext uri="{FF2B5EF4-FFF2-40B4-BE49-F238E27FC236}">
                  <a16:creationId xmlns:a16="http://schemas.microsoft.com/office/drawing/2014/main" id="{54F41241-7241-4D2A-BDEA-28406C41D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37">
              <a:extLst>
                <a:ext uri="{FF2B5EF4-FFF2-40B4-BE49-F238E27FC236}">
                  <a16:creationId xmlns:a16="http://schemas.microsoft.com/office/drawing/2014/main" id="{351E54C3-3D62-48EA-A2DC-D1570769C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38">
              <a:extLst>
                <a:ext uri="{FF2B5EF4-FFF2-40B4-BE49-F238E27FC236}">
                  <a16:creationId xmlns:a16="http://schemas.microsoft.com/office/drawing/2014/main" id="{F08D2F28-5814-4CA4-A46E-C82FE6EF5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39">
              <a:extLst>
                <a:ext uri="{FF2B5EF4-FFF2-40B4-BE49-F238E27FC236}">
                  <a16:creationId xmlns:a16="http://schemas.microsoft.com/office/drawing/2014/main" id="{D308FFD9-83B2-4D86-8A5B-CE9F07E8E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40">
              <a:extLst>
                <a:ext uri="{FF2B5EF4-FFF2-40B4-BE49-F238E27FC236}">
                  <a16:creationId xmlns:a16="http://schemas.microsoft.com/office/drawing/2014/main" id="{E6A3BE28-5E73-44F0-AA57-58DAD5DD0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41">
              <a:extLst>
                <a:ext uri="{FF2B5EF4-FFF2-40B4-BE49-F238E27FC236}">
                  <a16:creationId xmlns:a16="http://schemas.microsoft.com/office/drawing/2014/main" id="{7ACED00D-535A-4494-8BFA-78E58A2D5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42">
              <a:extLst>
                <a:ext uri="{FF2B5EF4-FFF2-40B4-BE49-F238E27FC236}">
                  <a16:creationId xmlns:a16="http://schemas.microsoft.com/office/drawing/2014/main" id="{0C7D7BCF-768E-4C0D-857A-63BBA8F9B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43">
              <a:extLst>
                <a:ext uri="{FF2B5EF4-FFF2-40B4-BE49-F238E27FC236}">
                  <a16:creationId xmlns:a16="http://schemas.microsoft.com/office/drawing/2014/main" id="{29401C0B-5EF6-49A6-A9F6-DAC32B3B6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44">
              <a:extLst>
                <a:ext uri="{FF2B5EF4-FFF2-40B4-BE49-F238E27FC236}">
                  <a16:creationId xmlns:a16="http://schemas.microsoft.com/office/drawing/2014/main" id="{F6DF5234-BC86-4ABB-A7ED-575143C6A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E4863625-8438-4877-9681-839C192C6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1" name="Freeform 46">
              <a:extLst>
                <a:ext uri="{FF2B5EF4-FFF2-40B4-BE49-F238E27FC236}">
                  <a16:creationId xmlns:a16="http://schemas.microsoft.com/office/drawing/2014/main" id="{8A1D47CD-E2C4-4AD2-B105-655BB09052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47">
              <a:extLst>
                <a:ext uri="{FF2B5EF4-FFF2-40B4-BE49-F238E27FC236}">
                  <a16:creationId xmlns:a16="http://schemas.microsoft.com/office/drawing/2014/main" id="{4D816259-D8E8-4E5C-A2CF-8C8AFB805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48">
              <a:extLst>
                <a:ext uri="{FF2B5EF4-FFF2-40B4-BE49-F238E27FC236}">
                  <a16:creationId xmlns:a16="http://schemas.microsoft.com/office/drawing/2014/main" id="{6377A258-3874-44DB-99C9-C4EA6F7AA2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49">
              <a:extLst>
                <a:ext uri="{FF2B5EF4-FFF2-40B4-BE49-F238E27FC236}">
                  <a16:creationId xmlns:a16="http://schemas.microsoft.com/office/drawing/2014/main" id="{A3902333-5178-425F-AA5F-14ABBEDAE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50">
              <a:extLst>
                <a:ext uri="{FF2B5EF4-FFF2-40B4-BE49-F238E27FC236}">
                  <a16:creationId xmlns:a16="http://schemas.microsoft.com/office/drawing/2014/main" id="{090FF72C-8743-4B55-99A4-E62D6A4B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51">
              <a:extLst>
                <a:ext uri="{FF2B5EF4-FFF2-40B4-BE49-F238E27FC236}">
                  <a16:creationId xmlns:a16="http://schemas.microsoft.com/office/drawing/2014/main" id="{BFCE6B39-2A20-4DB5-BA8E-2FA60B460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52">
              <a:extLst>
                <a:ext uri="{FF2B5EF4-FFF2-40B4-BE49-F238E27FC236}">
                  <a16:creationId xmlns:a16="http://schemas.microsoft.com/office/drawing/2014/main" id="{A9F068E0-CF7F-474D-9118-50619A6E1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53">
              <a:extLst>
                <a:ext uri="{FF2B5EF4-FFF2-40B4-BE49-F238E27FC236}">
                  <a16:creationId xmlns:a16="http://schemas.microsoft.com/office/drawing/2014/main" id="{CEE9ADFF-5205-4783-ADA2-655A73DB4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54">
              <a:extLst>
                <a:ext uri="{FF2B5EF4-FFF2-40B4-BE49-F238E27FC236}">
                  <a16:creationId xmlns:a16="http://schemas.microsoft.com/office/drawing/2014/main" id="{B28123C4-0A50-4115-936C-C659A912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55">
              <a:extLst>
                <a:ext uri="{FF2B5EF4-FFF2-40B4-BE49-F238E27FC236}">
                  <a16:creationId xmlns:a16="http://schemas.microsoft.com/office/drawing/2014/main" id="{09B49DB9-536F-45DE-9352-5095C8D83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56">
              <a:extLst>
                <a:ext uri="{FF2B5EF4-FFF2-40B4-BE49-F238E27FC236}">
                  <a16:creationId xmlns:a16="http://schemas.microsoft.com/office/drawing/2014/main" id="{43C4B12A-C5E9-47A5-9B04-5D2186A07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57">
              <a:extLst>
                <a:ext uri="{FF2B5EF4-FFF2-40B4-BE49-F238E27FC236}">
                  <a16:creationId xmlns:a16="http://schemas.microsoft.com/office/drawing/2014/main" id="{A01B0DF5-9122-4E62-BF5B-0CCE0A545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58">
              <a:extLst>
                <a:ext uri="{FF2B5EF4-FFF2-40B4-BE49-F238E27FC236}">
                  <a16:creationId xmlns:a16="http://schemas.microsoft.com/office/drawing/2014/main" id="{3ED6B441-A89D-4565-949B-4C4AB6DC9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26FFE3F8-BA13-9F44-9731-62E67D284B03}"/>
              </a:ext>
            </a:extLst>
          </p:cNvPr>
          <p:cNvSpPr txBox="1">
            <a:spLocks/>
          </p:cNvSpPr>
          <p:nvPr/>
        </p:nvSpPr>
        <p:spPr>
          <a:xfrm>
            <a:off x="4968958" y="2249487"/>
            <a:ext cx="6078453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dirty="0"/>
              <a:t>A title on Netflix has multiple artwork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RL-based algorithms learns which artwork to display based on</a:t>
            </a:r>
          </a:p>
          <a:p>
            <a:pPr marL="228600" lvl="1" indent="0">
              <a:lnSpc>
                <a:spcPct val="110000"/>
              </a:lnSpc>
              <a:buNone/>
            </a:pPr>
            <a:r>
              <a:rPr lang="en-US" dirty="0"/>
              <a:t>User interests</a:t>
            </a:r>
          </a:p>
          <a:p>
            <a:pPr marL="228600" lvl="1" indent="0">
              <a:lnSpc>
                <a:spcPct val="110000"/>
              </a:lnSpc>
              <a:buNone/>
            </a:pPr>
            <a:r>
              <a:rPr lang="en-US" dirty="0"/>
              <a:t>View context (time of the day, device etc.)</a:t>
            </a:r>
          </a:p>
          <a:p>
            <a:pPr marL="228600" lvl="1" indent="0">
              <a:lnSpc>
                <a:spcPct val="110000"/>
              </a:lnSpc>
              <a:buNone/>
            </a:pPr>
            <a:r>
              <a:rPr lang="en-US" dirty="0"/>
              <a:t>(Implicit) feedback on the previously displayed artwork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4E4EDD5-8369-EA44-86EC-42D2168D7EEB}"/>
              </a:ext>
            </a:extLst>
          </p:cNvPr>
          <p:cNvSpPr txBox="1"/>
          <p:nvPr/>
        </p:nvSpPr>
        <p:spPr>
          <a:xfrm>
            <a:off x="7642578" y="40244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098" name="Picture 2">
            <a:hlinkClick r:id="rId4"/>
            <a:extLst>
              <a:ext uri="{FF2B5EF4-FFF2-40B4-BE49-F238E27FC236}">
                <a16:creationId xmlns:a16="http://schemas.microsoft.com/office/drawing/2014/main" id="{112C948A-F403-6B43-90D9-C45AC0856B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9" r="28979" b="1"/>
          <a:stretch/>
        </p:blipFill>
        <p:spPr bwMode="auto">
          <a:xfrm>
            <a:off x="-5597" y="10"/>
            <a:ext cx="463558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529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roup 328">
            <a:extLst>
              <a:ext uri="{FF2B5EF4-FFF2-40B4-BE49-F238E27FC236}">
                <a16:creationId xmlns:a16="http://schemas.microsoft.com/office/drawing/2014/main" id="{4522F6F2-D276-4B44-927D-595B62E8F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30" name="Rectangle 329">
              <a:extLst>
                <a:ext uri="{FF2B5EF4-FFF2-40B4-BE49-F238E27FC236}">
                  <a16:creationId xmlns:a16="http://schemas.microsoft.com/office/drawing/2014/main" id="{CE1A8443-DFAD-4C8E-A1D1-B1FFC23A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1" name="Picture 2">
              <a:extLst>
                <a:ext uri="{FF2B5EF4-FFF2-40B4-BE49-F238E27FC236}">
                  <a16:creationId xmlns:a16="http://schemas.microsoft.com/office/drawing/2014/main" id="{7C16C621-4F51-4093-B639-5E04CF0E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91999538-640A-46AF-8761-CE2437BC8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hlinkClick r:id="rId5"/>
              </a:rPr>
              <a:t>Manufacturing optimization</a:t>
            </a:r>
            <a:endParaRPr lang="en-US" sz="3200" dirty="0"/>
          </a:p>
        </p:txBody>
      </p: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9A210947-19DD-4D82-9001-EB4FD3CA8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308BA069-8E59-4A52-9D81-F41BB255C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5" name="Freeform 6">
              <a:extLst>
                <a:ext uri="{FF2B5EF4-FFF2-40B4-BE49-F238E27FC236}">
                  <a16:creationId xmlns:a16="http://schemas.microsoft.com/office/drawing/2014/main" id="{3F647F8A-2464-4A5A-BC19-757CDB00F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7">
              <a:extLst>
                <a:ext uri="{FF2B5EF4-FFF2-40B4-BE49-F238E27FC236}">
                  <a16:creationId xmlns:a16="http://schemas.microsoft.com/office/drawing/2014/main" id="{56E9E8F0-C005-4002-A7CC-050F4E163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6F73DD6E-B3F0-4263-B349-EF6F73438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8" name="Freeform 9">
              <a:extLst>
                <a:ext uri="{FF2B5EF4-FFF2-40B4-BE49-F238E27FC236}">
                  <a16:creationId xmlns:a16="http://schemas.microsoft.com/office/drawing/2014/main" id="{819862A2-B765-4A89-A229-6D1389781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9" name="Freeform 10">
              <a:extLst>
                <a:ext uri="{FF2B5EF4-FFF2-40B4-BE49-F238E27FC236}">
                  <a16:creationId xmlns:a16="http://schemas.microsoft.com/office/drawing/2014/main" id="{80B74F06-F12D-48F0-9469-1B41C8676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0" name="Freeform 11">
              <a:extLst>
                <a:ext uri="{FF2B5EF4-FFF2-40B4-BE49-F238E27FC236}">
                  <a16:creationId xmlns:a16="http://schemas.microsoft.com/office/drawing/2014/main" id="{90B9E938-2C10-4FD4-A44B-AC2C6CCB5B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1" name="Freeform 12">
              <a:extLst>
                <a:ext uri="{FF2B5EF4-FFF2-40B4-BE49-F238E27FC236}">
                  <a16:creationId xmlns:a16="http://schemas.microsoft.com/office/drawing/2014/main" id="{F9EFD92F-C67D-4998-BF9E-78AE28DF5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2" name="Freeform 13">
              <a:extLst>
                <a:ext uri="{FF2B5EF4-FFF2-40B4-BE49-F238E27FC236}">
                  <a16:creationId xmlns:a16="http://schemas.microsoft.com/office/drawing/2014/main" id="{40A102B9-B463-49AA-80B5-DED0B2E43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3" name="Freeform 14">
              <a:extLst>
                <a:ext uri="{FF2B5EF4-FFF2-40B4-BE49-F238E27FC236}">
                  <a16:creationId xmlns:a16="http://schemas.microsoft.com/office/drawing/2014/main" id="{D8FE84BD-D175-437D-B860-3715158CF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4" name="Freeform 15">
              <a:extLst>
                <a:ext uri="{FF2B5EF4-FFF2-40B4-BE49-F238E27FC236}">
                  <a16:creationId xmlns:a16="http://schemas.microsoft.com/office/drawing/2014/main" id="{1577D13D-8777-48FE-8799-57CBDEA2A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5" name="Freeform 16">
              <a:extLst>
                <a:ext uri="{FF2B5EF4-FFF2-40B4-BE49-F238E27FC236}">
                  <a16:creationId xmlns:a16="http://schemas.microsoft.com/office/drawing/2014/main" id="{ADE86DE6-4A59-4BE5-B2C8-CB7C0FB965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6" name="Freeform 17">
              <a:extLst>
                <a:ext uri="{FF2B5EF4-FFF2-40B4-BE49-F238E27FC236}">
                  <a16:creationId xmlns:a16="http://schemas.microsoft.com/office/drawing/2014/main" id="{5FD7F01E-86AB-47C1-81B1-419856314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7" name="Freeform 18">
              <a:extLst>
                <a:ext uri="{FF2B5EF4-FFF2-40B4-BE49-F238E27FC236}">
                  <a16:creationId xmlns:a16="http://schemas.microsoft.com/office/drawing/2014/main" id="{953EB852-7AA6-40F7-A805-0FF04FAE8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8" name="Freeform 19">
              <a:extLst>
                <a:ext uri="{FF2B5EF4-FFF2-40B4-BE49-F238E27FC236}">
                  <a16:creationId xmlns:a16="http://schemas.microsoft.com/office/drawing/2014/main" id="{FA283238-23CF-4994-8E02-4EB5D97D8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9" name="Freeform 20">
              <a:extLst>
                <a:ext uri="{FF2B5EF4-FFF2-40B4-BE49-F238E27FC236}">
                  <a16:creationId xmlns:a16="http://schemas.microsoft.com/office/drawing/2014/main" id="{AE2F0444-3560-46A9-85C6-AD9C4D700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0" name="Freeform 21">
              <a:extLst>
                <a:ext uri="{FF2B5EF4-FFF2-40B4-BE49-F238E27FC236}">
                  <a16:creationId xmlns:a16="http://schemas.microsoft.com/office/drawing/2014/main" id="{B69EAEB1-1086-4684-B20B-C6E250A90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1" name="Freeform 22">
              <a:extLst>
                <a:ext uri="{FF2B5EF4-FFF2-40B4-BE49-F238E27FC236}">
                  <a16:creationId xmlns:a16="http://schemas.microsoft.com/office/drawing/2014/main" id="{4C869530-8A60-4306-BC67-63294F9D5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2" name="Freeform 23">
              <a:extLst>
                <a:ext uri="{FF2B5EF4-FFF2-40B4-BE49-F238E27FC236}">
                  <a16:creationId xmlns:a16="http://schemas.microsoft.com/office/drawing/2014/main" id="{EEBC3BC8-0066-4FFF-936E-746B47A0C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3" name="Freeform 24">
              <a:extLst>
                <a:ext uri="{FF2B5EF4-FFF2-40B4-BE49-F238E27FC236}">
                  <a16:creationId xmlns:a16="http://schemas.microsoft.com/office/drawing/2014/main" id="{7951EC55-DA0C-46F0-BF98-427078A66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4" name="Freeform 25">
              <a:extLst>
                <a:ext uri="{FF2B5EF4-FFF2-40B4-BE49-F238E27FC236}">
                  <a16:creationId xmlns:a16="http://schemas.microsoft.com/office/drawing/2014/main" id="{F40CBDE4-9D9D-471D-9C7E-D000C060B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5" name="Freeform 26">
              <a:extLst>
                <a:ext uri="{FF2B5EF4-FFF2-40B4-BE49-F238E27FC236}">
                  <a16:creationId xmlns:a16="http://schemas.microsoft.com/office/drawing/2014/main" id="{4E63F3FC-5BCB-400B-8CBB-DB58CF61D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6" name="Freeform 27">
              <a:extLst>
                <a:ext uri="{FF2B5EF4-FFF2-40B4-BE49-F238E27FC236}">
                  <a16:creationId xmlns:a16="http://schemas.microsoft.com/office/drawing/2014/main" id="{CBE4FF3F-9B00-4479-9EC8-BADD8C77E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7" name="Freeform 28">
              <a:extLst>
                <a:ext uri="{FF2B5EF4-FFF2-40B4-BE49-F238E27FC236}">
                  <a16:creationId xmlns:a16="http://schemas.microsoft.com/office/drawing/2014/main" id="{6BA6A1A3-FE7E-46C6-96C1-693C2E018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8" name="Freeform 29">
              <a:extLst>
                <a:ext uri="{FF2B5EF4-FFF2-40B4-BE49-F238E27FC236}">
                  <a16:creationId xmlns:a16="http://schemas.microsoft.com/office/drawing/2014/main" id="{114DA81D-9A00-4EB7-A592-23911BB14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9" name="Freeform 30">
              <a:extLst>
                <a:ext uri="{FF2B5EF4-FFF2-40B4-BE49-F238E27FC236}">
                  <a16:creationId xmlns:a16="http://schemas.microsoft.com/office/drawing/2014/main" id="{DB83C953-DA56-415B-943C-6669B401A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0" name="Freeform 31">
              <a:extLst>
                <a:ext uri="{FF2B5EF4-FFF2-40B4-BE49-F238E27FC236}">
                  <a16:creationId xmlns:a16="http://schemas.microsoft.com/office/drawing/2014/main" id="{51B3F681-1B14-43A9-AD7C-3337BF646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1" name="Freeform 32">
              <a:extLst>
                <a:ext uri="{FF2B5EF4-FFF2-40B4-BE49-F238E27FC236}">
                  <a16:creationId xmlns:a16="http://schemas.microsoft.com/office/drawing/2014/main" id="{9FFEE267-6F5A-4942-9CCD-93E0FD72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D473DF80-FE50-4F0F-9AF3-BE37ACE6B9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3" name="Freeform 34">
              <a:extLst>
                <a:ext uri="{FF2B5EF4-FFF2-40B4-BE49-F238E27FC236}">
                  <a16:creationId xmlns:a16="http://schemas.microsoft.com/office/drawing/2014/main" id="{D2426B62-A33A-419E-B4DF-42543C4CC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4" name="Freeform 35">
              <a:extLst>
                <a:ext uri="{FF2B5EF4-FFF2-40B4-BE49-F238E27FC236}">
                  <a16:creationId xmlns:a16="http://schemas.microsoft.com/office/drawing/2014/main" id="{1790CDFA-5E0D-467A-B0CA-637136309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5" name="Freeform 36">
              <a:extLst>
                <a:ext uri="{FF2B5EF4-FFF2-40B4-BE49-F238E27FC236}">
                  <a16:creationId xmlns:a16="http://schemas.microsoft.com/office/drawing/2014/main" id="{54F41241-7241-4D2A-BDEA-28406C41D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6" name="Freeform 37">
              <a:extLst>
                <a:ext uri="{FF2B5EF4-FFF2-40B4-BE49-F238E27FC236}">
                  <a16:creationId xmlns:a16="http://schemas.microsoft.com/office/drawing/2014/main" id="{351E54C3-3D62-48EA-A2DC-D1570769C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7" name="Freeform 38">
              <a:extLst>
                <a:ext uri="{FF2B5EF4-FFF2-40B4-BE49-F238E27FC236}">
                  <a16:creationId xmlns:a16="http://schemas.microsoft.com/office/drawing/2014/main" id="{F08D2F28-5814-4CA4-A46E-C82FE6EF5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8" name="Freeform 39">
              <a:extLst>
                <a:ext uri="{FF2B5EF4-FFF2-40B4-BE49-F238E27FC236}">
                  <a16:creationId xmlns:a16="http://schemas.microsoft.com/office/drawing/2014/main" id="{D308FFD9-83B2-4D86-8A5B-CE9F07E8E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9" name="Freeform 40">
              <a:extLst>
                <a:ext uri="{FF2B5EF4-FFF2-40B4-BE49-F238E27FC236}">
                  <a16:creationId xmlns:a16="http://schemas.microsoft.com/office/drawing/2014/main" id="{E6A3BE28-5E73-44F0-AA57-58DAD5DD0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0" name="Freeform 41">
              <a:extLst>
                <a:ext uri="{FF2B5EF4-FFF2-40B4-BE49-F238E27FC236}">
                  <a16:creationId xmlns:a16="http://schemas.microsoft.com/office/drawing/2014/main" id="{7ACED00D-535A-4494-8BFA-78E58A2D5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1" name="Freeform 42">
              <a:extLst>
                <a:ext uri="{FF2B5EF4-FFF2-40B4-BE49-F238E27FC236}">
                  <a16:creationId xmlns:a16="http://schemas.microsoft.com/office/drawing/2014/main" id="{0C7D7BCF-768E-4C0D-857A-63BBA8F9B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2" name="Freeform 43">
              <a:extLst>
                <a:ext uri="{FF2B5EF4-FFF2-40B4-BE49-F238E27FC236}">
                  <a16:creationId xmlns:a16="http://schemas.microsoft.com/office/drawing/2014/main" id="{29401C0B-5EF6-49A6-A9F6-DAC32B3B6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3" name="Freeform 44">
              <a:extLst>
                <a:ext uri="{FF2B5EF4-FFF2-40B4-BE49-F238E27FC236}">
                  <a16:creationId xmlns:a16="http://schemas.microsoft.com/office/drawing/2014/main" id="{F6DF5234-BC86-4ABB-A7ED-575143C6A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E4863625-8438-4877-9681-839C192C6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75" name="Freeform 46">
              <a:extLst>
                <a:ext uri="{FF2B5EF4-FFF2-40B4-BE49-F238E27FC236}">
                  <a16:creationId xmlns:a16="http://schemas.microsoft.com/office/drawing/2014/main" id="{8A1D47CD-E2C4-4AD2-B105-655BB09052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6" name="Freeform 47">
              <a:extLst>
                <a:ext uri="{FF2B5EF4-FFF2-40B4-BE49-F238E27FC236}">
                  <a16:creationId xmlns:a16="http://schemas.microsoft.com/office/drawing/2014/main" id="{4D816259-D8E8-4E5C-A2CF-8C8AFB805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7" name="Freeform 48">
              <a:extLst>
                <a:ext uri="{FF2B5EF4-FFF2-40B4-BE49-F238E27FC236}">
                  <a16:creationId xmlns:a16="http://schemas.microsoft.com/office/drawing/2014/main" id="{6377A258-3874-44DB-99C9-C4EA6F7AA2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8" name="Freeform 49">
              <a:extLst>
                <a:ext uri="{FF2B5EF4-FFF2-40B4-BE49-F238E27FC236}">
                  <a16:creationId xmlns:a16="http://schemas.microsoft.com/office/drawing/2014/main" id="{A3902333-5178-425F-AA5F-14ABBEDAE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9" name="Freeform 50">
              <a:extLst>
                <a:ext uri="{FF2B5EF4-FFF2-40B4-BE49-F238E27FC236}">
                  <a16:creationId xmlns:a16="http://schemas.microsoft.com/office/drawing/2014/main" id="{090FF72C-8743-4B55-99A4-E62D6A4B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0" name="Freeform 51">
              <a:extLst>
                <a:ext uri="{FF2B5EF4-FFF2-40B4-BE49-F238E27FC236}">
                  <a16:creationId xmlns:a16="http://schemas.microsoft.com/office/drawing/2014/main" id="{BFCE6B39-2A20-4DB5-BA8E-2FA60B460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1" name="Freeform 52">
              <a:extLst>
                <a:ext uri="{FF2B5EF4-FFF2-40B4-BE49-F238E27FC236}">
                  <a16:creationId xmlns:a16="http://schemas.microsoft.com/office/drawing/2014/main" id="{A9F068E0-CF7F-474D-9118-50619A6E1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2" name="Freeform 53">
              <a:extLst>
                <a:ext uri="{FF2B5EF4-FFF2-40B4-BE49-F238E27FC236}">
                  <a16:creationId xmlns:a16="http://schemas.microsoft.com/office/drawing/2014/main" id="{CEE9ADFF-5205-4783-ADA2-655A73DB4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3" name="Freeform 54">
              <a:extLst>
                <a:ext uri="{FF2B5EF4-FFF2-40B4-BE49-F238E27FC236}">
                  <a16:creationId xmlns:a16="http://schemas.microsoft.com/office/drawing/2014/main" id="{B28123C4-0A50-4115-936C-C659A912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4" name="Freeform 55">
              <a:extLst>
                <a:ext uri="{FF2B5EF4-FFF2-40B4-BE49-F238E27FC236}">
                  <a16:creationId xmlns:a16="http://schemas.microsoft.com/office/drawing/2014/main" id="{09B49DB9-536F-45DE-9352-5095C8D83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5" name="Freeform 56">
              <a:extLst>
                <a:ext uri="{FF2B5EF4-FFF2-40B4-BE49-F238E27FC236}">
                  <a16:creationId xmlns:a16="http://schemas.microsoft.com/office/drawing/2014/main" id="{43C4B12A-C5E9-47A5-9B04-5D2186A07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6" name="Freeform 57">
              <a:extLst>
                <a:ext uri="{FF2B5EF4-FFF2-40B4-BE49-F238E27FC236}">
                  <a16:creationId xmlns:a16="http://schemas.microsoft.com/office/drawing/2014/main" id="{A01B0DF5-9122-4E62-BF5B-0CCE0A545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58">
              <a:extLst>
                <a:ext uri="{FF2B5EF4-FFF2-40B4-BE49-F238E27FC236}">
                  <a16:creationId xmlns:a16="http://schemas.microsoft.com/office/drawing/2014/main" id="{3ED6B441-A89D-4565-949B-4C4AB6DC9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26FFE3F8-BA13-9F44-9731-62E67D284B03}"/>
              </a:ext>
            </a:extLst>
          </p:cNvPr>
          <p:cNvSpPr txBox="1">
            <a:spLocks/>
          </p:cNvSpPr>
          <p:nvPr/>
        </p:nvSpPr>
        <p:spPr>
          <a:xfrm>
            <a:off x="4965784" y="1903413"/>
            <a:ext cx="6078453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Microsoft and PepsiCo partnership to optimize the manufacturing process to produce the best Cheetos</a:t>
            </a:r>
          </a:p>
          <a:p>
            <a:pPr marL="0"/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4E4EDD5-8369-EA44-86EC-42D2168D7EEB}"/>
              </a:ext>
            </a:extLst>
          </p:cNvPr>
          <p:cNvSpPr txBox="1"/>
          <p:nvPr/>
        </p:nvSpPr>
        <p:spPr>
          <a:xfrm>
            <a:off x="7642578" y="40244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148" name="Picture 4">
            <a:hlinkClick r:id="rId6"/>
            <a:extLst>
              <a:ext uri="{FF2B5EF4-FFF2-40B4-BE49-F238E27FC236}">
                <a16:creationId xmlns:a16="http://schemas.microsoft.com/office/drawing/2014/main" id="{9D76D8BE-B985-4244-B14F-79922A7291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50" r="22400"/>
          <a:stretch/>
        </p:blipFill>
        <p:spPr bwMode="auto">
          <a:xfrm>
            <a:off x="-5597" y="10"/>
            <a:ext cx="463558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Online Media 1" descr="PepsiCo leverages Microsoft autonomous systems to help make perfect Cheetos">
            <a:hlinkClick r:id="" action="ppaction://media"/>
            <a:extLst>
              <a:ext uri="{FF2B5EF4-FFF2-40B4-BE49-F238E27FC236}">
                <a16:creationId xmlns:a16="http://schemas.microsoft.com/office/drawing/2014/main" id="{354DF22A-811D-A442-85AF-8F02F4C976E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5975877" y="3799523"/>
            <a:ext cx="4870232" cy="275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00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roup 328">
            <a:extLst>
              <a:ext uri="{FF2B5EF4-FFF2-40B4-BE49-F238E27FC236}">
                <a16:creationId xmlns:a16="http://schemas.microsoft.com/office/drawing/2014/main" id="{4522F6F2-D276-4B44-927D-595B62E8F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30" name="Rectangle 329">
              <a:extLst>
                <a:ext uri="{FF2B5EF4-FFF2-40B4-BE49-F238E27FC236}">
                  <a16:creationId xmlns:a16="http://schemas.microsoft.com/office/drawing/2014/main" id="{CE1A8443-DFAD-4C8E-A1D1-B1FFC23A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1" name="Picture 2">
              <a:extLst>
                <a:ext uri="{FF2B5EF4-FFF2-40B4-BE49-F238E27FC236}">
                  <a16:creationId xmlns:a16="http://schemas.microsoft.com/office/drawing/2014/main" id="{7C16C621-4F51-4093-B639-5E04CF0E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91999538-640A-46AF-8761-CE2437BC8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hlinkClick r:id="rId4"/>
              </a:rPr>
              <a:t>Autonomous NAVIGATION</a:t>
            </a:r>
            <a:endParaRPr lang="en-US" dirty="0"/>
          </a:p>
        </p:txBody>
      </p: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9A210947-19DD-4D82-9001-EB4FD3CA8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308BA069-8E59-4A52-9D81-F41BB255C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5" name="Freeform 6">
              <a:extLst>
                <a:ext uri="{FF2B5EF4-FFF2-40B4-BE49-F238E27FC236}">
                  <a16:creationId xmlns:a16="http://schemas.microsoft.com/office/drawing/2014/main" id="{3F647F8A-2464-4A5A-BC19-757CDB00F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7">
              <a:extLst>
                <a:ext uri="{FF2B5EF4-FFF2-40B4-BE49-F238E27FC236}">
                  <a16:creationId xmlns:a16="http://schemas.microsoft.com/office/drawing/2014/main" id="{56E9E8F0-C005-4002-A7CC-050F4E163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6F73DD6E-B3F0-4263-B349-EF6F73438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8" name="Freeform 9">
              <a:extLst>
                <a:ext uri="{FF2B5EF4-FFF2-40B4-BE49-F238E27FC236}">
                  <a16:creationId xmlns:a16="http://schemas.microsoft.com/office/drawing/2014/main" id="{819862A2-B765-4A89-A229-6D1389781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9" name="Freeform 10">
              <a:extLst>
                <a:ext uri="{FF2B5EF4-FFF2-40B4-BE49-F238E27FC236}">
                  <a16:creationId xmlns:a16="http://schemas.microsoft.com/office/drawing/2014/main" id="{80B74F06-F12D-48F0-9469-1B41C8676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0" name="Freeform 11">
              <a:extLst>
                <a:ext uri="{FF2B5EF4-FFF2-40B4-BE49-F238E27FC236}">
                  <a16:creationId xmlns:a16="http://schemas.microsoft.com/office/drawing/2014/main" id="{90B9E938-2C10-4FD4-A44B-AC2C6CCB5B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1" name="Freeform 12">
              <a:extLst>
                <a:ext uri="{FF2B5EF4-FFF2-40B4-BE49-F238E27FC236}">
                  <a16:creationId xmlns:a16="http://schemas.microsoft.com/office/drawing/2014/main" id="{F9EFD92F-C67D-4998-BF9E-78AE28DF5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2" name="Freeform 13">
              <a:extLst>
                <a:ext uri="{FF2B5EF4-FFF2-40B4-BE49-F238E27FC236}">
                  <a16:creationId xmlns:a16="http://schemas.microsoft.com/office/drawing/2014/main" id="{40A102B9-B463-49AA-80B5-DED0B2E43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3" name="Freeform 14">
              <a:extLst>
                <a:ext uri="{FF2B5EF4-FFF2-40B4-BE49-F238E27FC236}">
                  <a16:creationId xmlns:a16="http://schemas.microsoft.com/office/drawing/2014/main" id="{D8FE84BD-D175-437D-B860-3715158CF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4" name="Freeform 15">
              <a:extLst>
                <a:ext uri="{FF2B5EF4-FFF2-40B4-BE49-F238E27FC236}">
                  <a16:creationId xmlns:a16="http://schemas.microsoft.com/office/drawing/2014/main" id="{1577D13D-8777-48FE-8799-57CBDEA2A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5" name="Freeform 16">
              <a:extLst>
                <a:ext uri="{FF2B5EF4-FFF2-40B4-BE49-F238E27FC236}">
                  <a16:creationId xmlns:a16="http://schemas.microsoft.com/office/drawing/2014/main" id="{ADE86DE6-4A59-4BE5-B2C8-CB7C0FB965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6" name="Freeform 17">
              <a:extLst>
                <a:ext uri="{FF2B5EF4-FFF2-40B4-BE49-F238E27FC236}">
                  <a16:creationId xmlns:a16="http://schemas.microsoft.com/office/drawing/2014/main" id="{5FD7F01E-86AB-47C1-81B1-419856314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7" name="Freeform 18">
              <a:extLst>
                <a:ext uri="{FF2B5EF4-FFF2-40B4-BE49-F238E27FC236}">
                  <a16:creationId xmlns:a16="http://schemas.microsoft.com/office/drawing/2014/main" id="{953EB852-7AA6-40F7-A805-0FF04FAE8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8" name="Freeform 19">
              <a:extLst>
                <a:ext uri="{FF2B5EF4-FFF2-40B4-BE49-F238E27FC236}">
                  <a16:creationId xmlns:a16="http://schemas.microsoft.com/office/drawing/2014/main" id="{FA283238-23CF-4994-8E02-4EB5D97D8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9" name="Freeform 20">
              <a:extLst>
                <a:ext uri="{FF2B5EF4-FFF2-40B4-BE49-F238E27FC236}">
                  <a16:creationId xmlns:a16="http://schemas.microsoft.com/office/drawing/2014/main" id="{AE2F0444-3560-46A9-85C6-AD9C4D700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0" name="Freeform 21">
              <a:extLst>
                <a:ext uri="{FF2B5EF4-FFF2-40B4-BE49-F238E27FC236}">
                  <a16:creationId xmlns:a16="http://schemas.microsoft.com/office/drawing/2014/main" id="{B69EAEB1-1086-4684-B20B-C6E250A90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1" name="Freeform 22">
              <a:extLst>
                <a:ext uri="{FF2B5EF4-FFF2-40B4-BE49-F238E27FC236}">
                  <a16:creationId xmlns:a16="http://schemas.microsoft.com/office/drawing/2014/main" id="{4C869530-8A60-4306-BC67-63294F9D5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2" name="Freeform 23">
              <a:extLst>
                <a:ext uri="{FF2B5EF4-FFF2-40B4-BE49-F238E27FC236}">
                  <a16:creationId xmlns:a16="http://schemas.microsoft.com/office/drawing/2014/main" id="{EEBC3BC8-0066-4FFF-936E-746B47A0C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3" name="Freeform 24">
              <a:extLst>
                <a:ext uri="{FF2B5EF4-FFF2-40B4-BE49-F238E27FC236}">
                  <a16:creationId xmlns:a16="http://schemas.microsoft.com/office/drawing/2014/main" id="{7951EC55-DA0C-46F0-BF98-427078A66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4" name="Freeform 25">
              <a:extLst>
                <a:ext uri="{FF2B5EF4-FFF2-40B4-BE49-F238E27FC236}">
                  <a16:creationId xmlns:a16="http://schemas.microsoft.com/office/drawing/2014/main" id="{F40CBDE4-9D9D-471D-9C7E-D000C060B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5" name="Freeform 26">
              <a:extLst>
                <a:ext uri="{FF2B5EF4-FFF2-40B4-BE49-F238E27FC236}">
                  <a16:creationId xmlns:a16="http://schemas.microsoft.com/office/drawing/2014/main" id="{4E63F3FC-5BCB-400B-8CBB-DB58CF61D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6" name="Freeform 27">
              <a:extLst>
                <a:ext uri="{FF2B5EF4-FFF2-40B4-BE49-F238E27FC236}">
                  <a16:creationId xmlns:a16="http://schemas.microsoft.com/office/drawing/2014/main" id="{CBE4FF3F-9B00-4479-9EC8-BADD8C77E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7" name="Freeform 28">
              <a:extLst>
                <a:ext uri="{FF2B5EF4-FFF2-40B4-BE49-F238E27FC236}">
                  <a16:creationId xmlns:a16="http://schemas.microsoft.com/office/drawing/2014/main" id="{6BA6A1A3-FE7E-46C6-96C1-693C2E018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8" name="Freeform 29">
              <a:extLst>
                <a:ext uri="{FF2B5EF4-FFF2-40B4-BE49-F238E27FC236}">
                  <a16:creationId xmlns:a16="http://schemas.microsoft.com/office/drawing/2014/main" id="{114DA81D-9A00-4EB7-A592-23911BB14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9" name="Freeform 30">
              <a:extLst>
                <a:ext uri="{FF2B5EF4-FFF2-40B4-BE49-F238E27FC236}">
                  <a16:creationId xmlns:a16="http://schemas.microsoft.com/office/drawing/2014/main" id="{DB83C953-DA56-415B-943C-6669B401A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0" name="Freeform 31">
              <a:extLst>
                <a:ext uri="{FF2B5EF4-FFF2-40B4-BE49-F238E27FC236}">
                  <a16:creationId xmlns:a16="http://schemas.microsoft.com/office/drawing/2014/main" id="{51B3F681-1B14-43A9-AD7C-3337BF646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1" name="Freeform 32">
              <a:extLst>
                <a:ext uri="{FF2B5EF4-FFF2-40B4-BE49-F238E27FC236}">
                  <a16:creationId xmlns:a16="http://schemas.microsoft.com/office/drawing/2014/main" id="{9FFEE267-6F5A-4942-9CCD-93E0FD72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D473DF80-FE50-4F0F-9AF3-BE37ACE6B9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3" name="Freeform 34">
              <a:extLst>
                <a:ext uri="{FF2B5EF4-FFF2-40B4-BE49-F238E27FC236}">
                  <a16:creationId xmlns:a16="http://schemas.microsoft.com/office/drawing/2014/main" id="{D2426B62-A33A-419E-B4DF-42543C4CC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4" name="Freeform 35">
              <a:extLst>
                <a:ext uri="{FF2B5EF4-FFF2-40B4-BE49-F238E27FC236}">
                  <a16:creationId xmlns:a16="http://schemas.microsoft.com/office/drawing/2014/main" id="{1790CDFA-5E0D-467A-B0CA-637136309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5" name="Freeform 36">
              <a:extLst>
                <a:ext uri="{FF2B5EF4-FFF2-40B4-BE49-F238E27FC236}">
                  <a16:creationId xmlns:a16="http://schemas.microsoft.com/office/drawing/2014/main" id="{54F41241-7241-4D2A-BDEA-28406C41D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6" name="Freeform 37">
              <a:extLst>
                <a:ext uri="{FF2B5EF4-FFF2-40B4-BE49-F238E27FC236}">
                  <a16:creationId xmlns:a16="http://schemas.microsoft.com/office/drawing/2014/main" id="{351E54C3-3D62-48EA-A2DC-D1570769C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7" name="Freeform 38">
              <a:extLst>
                <a:ext uri="{FF2B5EF4-FFF2-40B4-BE49-F238E27FC236}">
                  <a16:creationId xmlns:a16="http://schemas.microsoft.com/office/drawing/2014/main" id="{F08D2F28-5814-4CA4-A46E-C82FE6EF5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8" name="Freeform 39">
              <a:extLst>
                <a:ext uri="{FF2B5EF4-FFF2-40B4-BE49-F238E27FC236}">
                  <a16:creationId xmlns:a16="http://schemas.microsoft.com/office/drawing/2014/main" id="{D308FFD9-83B2-4D86-8A5B-CE9F07E8E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9" name="Freeform 40">
              <a:extLst>
                <a:ext uri="{FF2B5EF4-FFF2-40B4-BE49-F238E27FC236}">
                  <a16:creationId xmlns:a16="http://schemas.microsoft.com/office/drawing/2014/main" id="{E6A3BE28-5E73-44F0-AA57-58DAD5DD0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0" name="Freeform 41">
              <a:extLst>
                <a:ext uri="{FF2B5EF4-FFF2-40B4-BE49-F238E27FC236}">
                  <a16:creationId xmlns:a16="http://schemas.microsoft.com/office/drawing/2014/main" id="{7ACED00D-535A-4494-8BFA-78E58A2D5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1" name="Freeform 42">
              <a:extLst>
                <a:ext uri="{FF2B5EF4-FFF2-40B4-BE49-F238E27FC236}">
                  <a16:creationId xmlns:a16="http://schemas.microsoft.com/office/drawing/2014/main" id="{0C7D7BCF-768E-4C0D-857A-63BBA8F9B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2" name="Freeform 43">
              <a:extLst>
                <a:ext uri="{FF2B5EF4-FFF2-40B4-BE49-F238E27FC236}">
                  <a16:creationId xmlns:a16="http://schemas.microsoft.com/office/drawing/2014/main" id="{29401C0B-5EF6-49A6-A9F6-DAC32B3B6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3" name="Freeform 44">
              <a:extLst>
                <a:ext uri="{FF2B5EF4-FFF2-40B4-BE49-F238E27FC236}">
                  <a16:creationId xmlns:a16="http://schemas.microsoft.com/office/drawing/2014/main" id="{F6DF5234-BC86-4ABB-A7ED-575143C6A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E4863625-8438-4877-9681-839C192C6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75" name="Freeform 46">
              <a:extLst>
                <a:ext uri="{FF2B5EF4-FFF2-40B4-BE49-F238E27FC236}">
                  <a16:creationId xmlns:a16="http://schemas.microsoft.com/office/drawing/2014/main" id="{8A1D47CD-E2C4-4AD2-B105-655BB09052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6" name="Freeform 47">
              <a:extLst>
                <a:ext uri="{FF2B5EF4-FFF2-40B4-BE49-F238E27FC236}">
                  <a16:creationId xmlns:a16="http://schemas.microsoft.com/office/drawing/2014/main" id="{4D816259-D8E8-4E5C-A2CF-8C8AFB805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7" name="Freeform 48">
              <a:extLst>
                <a:ext uri="{FF2B5EF4-FFF2-40B4-BE49-F238E27FC236}">
                  <a16:creationId xmlns:a16="http://schemas.microsoft.com/office/drawing/2014/main" id="{6377A258-3874-44DB-99C9-C4EA6F7AA2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8" name="Freeform 49">
              <a:extLst>
                <a:ext uri="{FF2B5EF4-FFF2-40B4-BE49-F238E27FC236}">
                  <a16:creationId xmlns:a16="http://schemas.microsoft.com/office/drawing/2014/main" id="{A3902333-5178-425F-AA5F-14ABBEDAE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9" name="Freeform 50">
              <a:extLst>
                <a:ext uri="{FF2B5EF4-FFF2-40B4-BE49-F238E27FC236}">
                  <a16:creationId xmlns:a16="http://schemas.microsoft.com/office/drawing/2014/main" id="{090FF72C-8743-4B55-99A4-E62D6A4B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0" name="Freeform 51">
              <a:extLst>
                <a:ext uri="{FF2B5EF4-FFF2-40B4-BE49-F238E27FC236}">
                  <a16:creationId xmlns:a16="http://schemas.microsoft.com/office/drawing/2014/main" id="{BFCE6B39-2A20-4DB5-BA8E-2FA60B460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1" name="Freeform 52">
              <a:extLst>
                <a:ext uri="{FF2B5EF4-FFF2-40B4-BE49-F238E27FC236}">
                  <a16:creationId xmlns:a16="http://schemas.microsoft.com/office/drawing/2014/main" id="{A9F068E0-CF7F-474D-9118-50619A6E1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2" name="Freeform 53">
              <a:extLst>
                <a:ext uri="{FF2B5EF4-FFF2-40B4-BE49-F238E27FC236}">
                  <a16:creationId xmlns:a16="http://schemas.microsoft.com/office/drawing/2014/main" id="{CEE9ADFF-5205-4783-ADA2-655A73DB4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3" name="Freeform 54">
              <a:extLst>
                <a:ext uri="{FF2B5EF4-FFF2-40B4-BE49-F238E27FC236}">
                  <a16:creationId xmlns:a16="http://schemas.microsoft.com/office/drawing/2014/main" id="{B28123C4-0A50-4115-936C-C659A912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4" name="Freeform 55">
              <a:extLst>
                <a:ext uri="{FF2B5EF4-FFF2-40B4-BE49-F238E27FC236}">
                  <a16:creationId xmlns:a16="http://schemas.microsoft.com/office/drawing/2014/main" id="{09B49DB9-536F-45DE-9352-5095C8D83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5" name="Freeform 56">
              <a:extLst>
                <a:ext uri="{FF2B5EF4-FFF2-40B4-BE49-F238E27FC236}">
                  <a16:creationId xmlns:a16="http://schemas.microsoft.com/office/drawing/2014/main" id="{43C4B12A-C5E9-47A5-9B04-5D2186A07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6" name="Freeform 57">
              <a:extLst>
                <a:ext uri="{FF2B5EF4-FFF2-40B4-BE49-F238E27FC236}">
                  <a16:creationId xmlns:a16="http://schemas.microsoft.com/office/drawing/2014/main" id="{A01B0DF5-9122-4E62-BF5B-0CCE0A545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58">
              <a:extLst>
                <a:ext uri="{FF2B5EF4-FFF2-40B4-BE49-F238E27FC236}">
                  <a16:creationId xmlns:a16="http://schemas.microsoft.com/office/drawing/2014/main" id="{3ED6B441-A89D-4565-949B-4C4AB6DC9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26FFE3F8-BA13-9F44-9731-62E67D284B03}"/>
              </a:ext>
            </a:extLst>
          </p:cNvPr>
          <p:cNvSpPr txBox="1">
            <a:spLocks/>
          </p:cNvSpPr>
          <p:nvPr/>
        </p:nvSpPr>
        <p:spPr>
          <a:xfrm>
            <a:off x="4968958" y="2945331"/>
            <a:ext cx="6078453" cy="2845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“Loon and Google AI achieved the world’s first deployment of reinforcement learning in a production aerospace system”</a:t>
            </a:r>
          </a:p>
          <a:p>
            <a:pPr marL="0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4E4EDD5-8369-EA44-86EC-42D2168D7EEB}"/>
              </a:ext>
            </a:extLst>
          </p:cNvPr>
          <p:cNvSpPr txBox="1"/>
          <p:nvPr/>
        </p:nvSpPr>
        <p:spPr>
          <a:xfrm>
            <a:off x="7642578" y="40244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9D76D8BE-B985-4244-B14F-79922A7291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/>
          <a:srcRect l="15069" t="-278" r="51095" b="278"/>
          <a:stretch/>
        </p:blipFill>
        <p:spPr bwMode="auto">
          <a:xfrm>
            <a:off x="-5597" y="10"/>
            <a:ext cx="463558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89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roup 328">
            <a:extLst>
              <a:ext uri="{FF2B5EF4-FFF2-40B4-BE49-F238E27FC236}">
                <a16:creationId xmlns:a16="http://schemas.microsoft.com/office/drawing/2014/main" id="{4522F6F2-D276-4B44-927D-595B62E8F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30" name="Rectangle 329">
              <a:extLst>
                <a:ext uri="{FF2B5EF4-FFF2-40B4-BE49-F238E27FC236}">
                  <a16:creationId xmlns:a16="http://schemas.microsoft.com/office/drawing/2014/main" id="{CE1A8443-DFAD-4C8E-A1D1-B1FFC23A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1" name="Picture 2">
              <a:extLst>
                <a:ext uri="{FF2B5EF4-FFF2-40B4-BE49-F238E27FC236}">
                  <a16:creationId xmlns:a16="http://schemas.microsoft.com/office/drawing/2014/main" id="{7C16C621-4F51-4093-B639-5E04CF0E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91999538-640A-46AF-8761-CE2437BC8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hlinkClick r:id="rId4"/>
              </a:rPr>
              <a:t>robotics</a:t>
            </a:r>
            <a:endParaRPr lang="en-US" dirty="0"/>
          </a:p>
        </p:txBody>
      </p: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9A210947-19DD-4D82-9001-EB4FD3CA8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308BA069-8E59-4A52-9D81-F41BB255C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5" name="Freeform 6">
              <a:extLst>
                <a:ext uri="{FF2B5EF4-FFF2-40B4-BE49-F238E27FC236}">
                  <a16:creationId xmlns:a16="http://schemas.microsoft.com/office/drawing/2014/main" id="{3F647F8A-2464-4A5A-BC19-757CDB00F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7">
              <a:extLst>
                <a:ext uri="{FF2B5EF4-FFF2-40B4-BE49-F238E27FC236}">
                  <a16:creationId xmlns:a16="http://schemas.microsoft.com/office/drawing/2014/main" id="{56E9E8F0-C005-4002-A7CC-050F4E163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6F73DD6E-B3F0-4263-B349-EF6F73438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8" name="Freeform 9">
              <a:extLst>
                <a:ext uri="{FF2B5EF4-FFF2-40B4-BE49-F238E27FC236}">
                  <a16:creationId xmlns:a16="http://schemas.microsoft.com/office/drawing/2014/main" id="{819862A2-B765-4A89-A229-6D1389781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9" name="Freeform 10">
              <a:extLst>
                <a:ext uri="{FF2B5EF4-FFF2-40B4-BE49-F238E27FC236}">
                  <a16:creationId xmlns:a16="http://schemas.microsoft.com/office/drawing/2014/main" id="{80B74F06-F12D-48F0-9469-1B41C8676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0" name="Freeform 11">
              <a:extLst>
                <a:ext uri="{FF2B5EF4-FFF2-40B4-BE49-F238E27FC236}">
                  <a16:creationId xmlns:a16="http://schemas.microsoft.com/office/drawing/2014/main" id="{90B9E938-2C10-4FD4-A44B-AC2C6CCB5B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1" name="Freeform 12">
              <a:extLst>
                <a:ext uri="{FF2B5EF4-FFF2-40B4-BE49-F238E27FC236}">
                  <a16:creationId xmlns:a16="http://schemas.microsoft.com/office/drawing/2014/main" id="{F9EFD92F-C67D-4998-BF9E-78AE28DF5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2" name="Freeform 13">
              <a:extLst>
                <a:ext uri="{FF2B5EF4-FFF2-40B4-BE49-F238E27FC236}">
                  <a16:creationId xmlns:a16="http://schemas.microsoft.com/office/drawing/2014/main" id="{40A102B9-B463-49AA-80B5-DED0B2E43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3" name="Freeform 14">
              <a:extLst>
                <a:ext uri="{FF2B5EF4-FFF2-40B4-BE49-F238E27FC236}">
                  <a16:creationId xmlns:a16="http://schemas.microsoft.com/office/drawing/2014/main" id="{D8FE84BD-D175-437D-B860-3715158CF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4" name="Freeform 15">
              <a:extLst>
                <a:ext uri="{FF2B5EF4-FFF2-40B4-BE49-F238E27FC236}">
                  <a16:creationId xmlns:a16="http://schemas.microsoft.com/office/drawing/2014/main" id="{1577D13D-8777-48FE-8799-57CBDEA2A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5" name="Freeform 16">
              <a:extLst>
                <a:ext uri="{FF2B5EF4-FFF2-40B4-BE49-F238E27FC236}">
                  <a16:creationId xmlns:a16="http://schemas.microsoft.com/office/drawing/2014/main" id="{ADE86DE6-4A59-4BE5-B2C8-CB7C0FB965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6" name="Freeform 17">
              <a:extLst>
                <a:ext uri="{FF2B5EF4-FFF2-40B4-BE49-F238E27FC236}">
                  <a16:creationId xmlns:a16="http://schemas.microsoft.com/office/drawing/2014/main" id="{5FD7F01E-86AB-47C1-81B1-419856314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7" name="Freeform 18">
              <a:extLst>
                <a:ext uri="{FF2B5EF4-FFF2-40B4-BE49-F238E27FC236}">
                  <a16:creationId xmlns:a16="http://schemas.microsoft.com/office/drawing/2014/main" id="{953EB852-7AA6-40F7-A805-0FF04FAE8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8" name="Freeform 19">
              <a:extLst>
                <a:ext uri="{FF2B5EF4-FFF2-40B4-BE49-F238E27FC236}">
                  <a16:creationId xmlns:a16="http://schemas.microsoft.com/office/drawing/2014/main" id="{FA283238-23CF-4994-8E02-4EB5D97D8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9" name="Freeform 20">
              <a:extLst>
                <a:ext uri="{FF2B5EF4-FFF2-40B4-BE49-F238E27FC236}">
                  <a16:creationId xmlns:a16="http://schemas.microsoft.com/office/drawing/2014/main" id="{AE2F0444-3560-46A9-85C6-AD9C4D700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0" name="Freeform 21">
              <a:extLst>
                <a:ext uri="{FF2B5EF4-FFF2-40B4-BE49-F238E27FC236}">
                  <a16:creationId xmlns:a16="http://schemas.microsoft.com/office/drawing/2014/main" id="{B69EAEB1-1086-4684-B20B-C6E250A90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1" name="Freeform 22">
              <a:extLst>
                <a:ext uri="{FF2B5EF4-FFF2-40B4-BE49-F238E27FC236}">
                  <a16:creationId xmlns:a16="http://schemas.microsoft.com/office/drawing/2014/main" id="{4C869530-8A60-4306-BC67-63294F9D5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2" name="Freeform 23">
              <a:extLst>
                <a:ext uri="{FF2B5EF4-FFF2-40B4-BE49-F238E27FC236}">
                  <a16:creationId xmlns:a16="http://schemas.microsoft.com/office/drawing/2014/main" id="{EEBC3BC8-0066-4FFF-936E-746B47A0C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3" name="Freeform 24">
              <a:extLst>
                <a:ext uri="{FF2B5EF4-FFF2-40B4-BE49-F238E27FC236}">
                  <a16:creationId xmlns:a16="http://schemas.microsoft.com/office/drawing/2014/main" id="{7951EC55-DA0C-46F0-BF98-427078A66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4" name="Freeform 25">
              <a:extLst>
                <a:ext uri="{FF2B5EF4-FFF2-40B4-BE49-F238E27FC236}">
                  <a16:creationId xmlns:a16="http://schemas.microsoft.com/office/drawing/2014/main" id="{F40CBDE4-9D9D-471D-9C7E-D000C060B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5" name="Freeform 26">
              <a:extLst>
                <a:ext uri="{FF2B5EF4-FFF2-40B4-BE49-F238E27FC236}">
                  <a16:creationId xmlns:a16="http://schemas.microsoft.com/office/drawing/2014/main" id="{4E63F3FC-5BCB-400B-8CBB-DB58CF61D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6" name="Freeform 27">
              <a:extLst>
                <a:ext uri="{FF2B5EF4-FFF2-40B4-BE49-F238E27FC236}">
                  <a16:creationId xmlns:a16="http://schemas.microsoft.com/office/drawing/2014/main" id="{CBE4FF3F-9B00-4479-9EC8-BADD8C77E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7" name="Freeform 28">
              <a:extLst>
                <a:ext uri="{FF2B5EF4-FFF2-40B4-BE49-F238E27FC236}">
                  <a16:creationId xmlns:a16="http://schemas.microsoft.com/office/drawing/2014/main" id="{6BA6A1A3-FE7E-46C6-96C1-693C2E018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8" name="Freeform 29">
              <a:extLst>
                <a:ext uri="{FF2B5EF4-FFF2-40B4-BE49-F238E27FC236}">
                  <a16:creationId xmlns:a16="http://schemas.microsoft.com/office/drawing/2014/main" id="{114DA81D-9A00-4EB7-A592-23911BB14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9" name="Freeform 30">
              <a:extLst>
                <a:ext uri="{FF2B5EF4-FFF2-40B4-BE49-F238E27FC236}">
                  <a16:creationId xmlns:a16="http://schemas.microsoft.com/office/drawing/2014/main" id="{DB83C953-DA56-415B-943C-6669B401A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0" name="Freeform 31">
              <a:extLst>
                <a:ext uri="{FF2B5EF4-FFF2-40B4-BE49-F238E27FC236}">
                  <a16:creationId xmlns:a16="http://schemas.microsoft.com/office/drawing/2014/main" id="{51B3F681-1B14-43A9-AD7C-3337BF646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1" name="Freeform 32">
              <a:extLst>
                <a:ext uri="{FF2B5EF4-FFF2-40B4-BE49-F238E27FC236}">
                  <a16:creationId xmlns:a16="http://schemas.microsoft.com/office/drawing/2014/main" id="{9FFEE267-6F5A-4942-9CCD-93E0FD72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D473DF80-FE50-4F0F-9AF3-BE37ACE6B9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3" name="Freeform 34">
              <a:extLst>
                <a:ext uri="{FF2B5EF4-FFF2-40B4-BE49-F238E27FC236}">
                  <a16:creationId xmlns:a16="http://schemas.microsoft.com/office/drawing/2014/main" id="{D2426B62-A33A-419E-B4DF-42543C4CC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4" name="Freeform 35">
              <a:extLst>
                <a:ext uri="{FF2B5EF4-FFF2-40B4-BE49-F238E27FC236}">
                  <a16:creationId xmlns:a16="http://schemas.microsoft.com/office/drawing/2014/main" id="{1790CDFA-5E0D-467A-B0CA-637136309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5" name="Freeform 36">
              <a:extLst>
                <a:ext uri="{FF2B5EF4-FFF2-40B4-BE49-F238E27FC236}">
                  <a16:creationId xmlns:a16="http://schemas.microsoft.com/office/drawing/2014/main" id="{54F41241-7241-4D2A-BDEA-28406C41D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6" name="Freeform 37">
              <a:extLst>
                <a:ext uri="{FF2B5EF4-FFF2-40B4-BE49-F238E27FC236}">
                  <a16:creationId xmlns:a16="http://schemas.microsoft.com/office/drawing/2014/main" id="{351E54C3-3D62-48EA-A2DC-D1570769C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7" name="Freeform 38">
              <a:extLst>
                <a:ext uri="{FF2B5EF4-FFF2-40B4-BE49-F238E27FC236}">
                  <a16:creationId xmlns:a16="http://schemas.microsoft.com/office/drawing/2014/main" id="{F08D2F28-5814-4CA4-A46E-C82FE6EF5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8" name="Freeform 39">
              <a:extLst>
                <a:ext uri="{FF2B5EF4-FFF2-40B4-BE49-F238E27FC236}">
                  <a16:creationId xmlns:a16="http://schemas.microsoft.com/office/drawing/2014/main" id="{D308FFD9-83B2-4D86-8A5B-CE9F07E8E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9" name="Freeform 40">
              <a:extLst>
                <a:ext uri="{FF2B5EF4-FFF2-40B4-BE49-F238E27FC236}">
                  <a16:creationId xmlns:a16="http://schemas.microsoft.com/office/drawing/2014/main" id="{E6A3BE28-5E73-44F0-AA57-58DAD5DD0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0" name="Freeform 41">
              <a:extLst>
                <a:ext uri="{FF2B5EF4-FFF2-40B4-BE49-F238E27FC236}">
                  <a16:creationId xmlns:a16="http://schemas.microsoft.com/office/drawing/2014/main" id="{7ACED00D-535A-4494-8BFA-78E58A2D5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1" name="Freeform 42">
              <a:extLst>
                <a:ext uri="{FF2B5EF4-FFF2-40B4-BE49-F238E27FC236}">
                  <a16:creationId xmlns:a16="http://schemas.microsoft.com/office/drawing/2014/main" id="{0C7D7BCF-768E-4C0D-857A-63BBA8F9B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2" name="Freeform 43">
              <a:extLst>
                <a:ext uri="{FF2B5EF4-FFF2-40B4-BE49-F238E27FC236}">
                  <a16:creationId xmlns:a16="http://schemas.microsoft.com/office/drawing/2014/main" id="{29401C0B-5EF6-49A6-A9F6-DAC32B3B6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3" name="Freeform 44">
              <a:extLst>
                <a:ext uri="{FF2B5EF4-FFF2-40B4-BE49-F238E27FC236}">
                  <a16:creationId xmlns:a16="http://schemas.microsoft.com/office/drawing/2014/main" id="{F6DF5234-BC86-4ABB-A7ED-575143C6A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E4863625-8438-4877-9681-839C192C6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75" name="Freeform 46">
              <a:extLst>
                <a:ext uri="{FF2B5EF4-FFF2-40B4-BE49-F238E27FC236}">
                  <a16:creationId xmlns:a16="http://schemas.microsoft.com/office/drawing/2014/main" id="{8A1D47CD-E2C4-4AD2-B105-655BB09052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6" name="Freeform 47">
              <a:extLst>
                <a:ext uri="{FF2B5EF4-FFF2-40B4-BE49-F238E27FC236}">
                  <a16:creationId xmlns:a16="http://schemas.microsoft.com/office/drawing/2014/main" id="{4D816259-D8E8-4E5C-A2CF-8C8AFB805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7" name="Freeform 48">
              <a:extLst>
                <a:ext uri="{FF2B5EF4-FFF2-40B4-BE49-F238E27FC236}">
                  <a16:creationId xmlns:a16="http://schemas.microsoft.com/office/drawing/2014/main" id="{6377A258-3874-44DB-99C9-C4EA6F7AA2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8" name="Freeform 49">
              <a:extLst>
                <a:ext uri="{FF2B5EF4-FFF2-40B4-BE49-F238E27FC236}">
                  <a16:creationId xmlns:a16="http://schemas.microsoft.com/office/drawing/2014/main" id="{A3902333-5178-425F-AA5F-14ABBEDAE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9" name="Freeform 50">
              <a:extLst>
                <a:ext uri="{FF2B5EF4-FFF2-40B4-BE49-F238E27FC236}">
                  <a16:creationId xmlns:a16="http://schemas.microsoft.com/office/drawing/2014/main" id="{090FF72C-8743-4B55-99A4-E62D6A4B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0" name="Freeform 51">
              <a:extLst>
                <a:ext uri="{FF2B5EF4-FFF2-40B4-BE49-F238E27FC236}">
                  <a16:creationId xmlns:a16="http://schemas.microsoft.com/office/drawing/2014/main" id="{BFCE6B39-2A20-4DB5-BA8E-2FA60B460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1" name="Freeform 52">
              <a:extLst>
                <a:ext uri="{FF2B5EF4-FFF2-40B4-BE49-F238E27FC236}">
                  <a16:creationId xmlns:a16="http://schemas.microsoft.com/office/drawing/2014/main" id="{A9F068E0-CF7F-474D-9118-50619A6E1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2" name="Freeform 53">
              <a:extLst>
                <a:ext uri="{FF2B5EF4-FFF2-40B4-BE49-F238E27FC236}">
                  <a16:creationId xmlns:a16="http://schemas.microsoft.com/office/drawing/2014/main" id="{CEE9ADFF-5205-4783-ADA2-655A73DB4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3" name="Freeform 54">
              <a:extLst>
                <a:ext uri="{FF2B5EF4-FFF2-40B4-BE49-F238E27FC236}">
                  <a16:creationId xmlns:a16="http://schemas.microsoft.com/office/drawing/2014/main" id="{B28123C4-0A50-4115-936C-C659A912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4" name="Freeform 55">
              <a:extLst>
                <a:ext uri="{FF2B5EF4-FFF2-40B4-BE49-F238E27FC236}">
                  <a16:creationId xmlns:a16="http://schemas.microsoft.com/office/drawing/2014/main" id="{09B49DB9-536F-45DE-9352-5095C8D83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5" name="Freeform 56">
              <a:extLst>
                <a:ext uri="{FF2B5EF4-FFF2-40B4-BE49-F238E27FC236}">
                  <a16:creationId xmlns:a16="http://schemas.microsoft.com/office/drawing/2014/main" id="{43C4B12A-C5E9-47A5-9B04-5D2186A07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6" name="Freeform 57">
              <a:extLst>
                <a:ext uri="{FF2B5EF4-FFF2-40B4-BE49-F238E27FC236}">
                  <a16:creationId xmlns:a16="http://schemas.microsoft.com/office/drawing/2014/main" id="{A01B0DF5-9122-4E62-BF5B-0CCE0A545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58">
              <a:extLst>
                <a:ext uri="{FF2B5EF4-FFF2-40B4-BE49-F238E27FC236}">
                  <a16:creationId xmlns:a16="http://schemas.microsoft.com/office/drawing/2014/main" id="{3ED6B441-A89D-4565-949B-4C4AB6DC9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26FFE3F8-BA13-9F44-9731-62E67D284B03}"/>
              </a:ext>
            </a:extLst>
          </p:cNvPr>
          <p:cNvSpPr txBox="1">
            <a:spLocks/>
          </p:cNvSpPr>
          <p:nvPr/>
        </p:nvSpPr>
        <p:spPr>
          <a:xfrm>
            <a:off x="4968958" y="2887579"/>
            <a:ext cx="6078453" cy="2903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“Robot Taught Itself to Walk in a Simulation —Then Went for a Stroll in Berkeley”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4E4EDD5-8369-EA44-86EC-42D2168D7EEB}"/>
              </a:ext>
            </a:extLst>
          </p:cNvPr>
          <p:cNvSpPr txBox="1"/>
          <p:nvPr/>
        </p:nvSpPr>
        <p:spPr>
          <a:xfrm>
            <a:off x="7642578" y="40244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148" name="Picture 4">
            <a:hlinkClick r:id="rId4"/>
            <a:extLst>
              <a:ext uri="{FF2B5EF4-FFF2-40B4-BE49-F238E27FC236}">
                <a16:creationId xmlns:a16="http://schemas.microsoft.com/office/drawing/2014/main" id="{9D76D8BE-B985-4244-B14F-79922A729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 l="14175" r="14175"/>
          <a:stretch/>
        </p:blipFill>
        <p:spPr bwMode="auto">
          <a:xfrm>
            <a:off x="-5597" y="9635"/>
            <a:ext cx="463558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951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roup 328">
            <a:extLst>
              <a:ext uri="{FF2B5EF4-FFF2-40B4-BE49-F238E27FC236}">
                <a16:creationId xmlns:a16="http://schemas.microsoft.com/office/drawing/2014/main" id="{4522F6F2-D276-4B44-927D-595B62E8F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30" name="Rectangle 329">
              <a:extLst>
                <a:ext uri="{FF2B5EF4-FFF2-40B4-BE49-F238E27FC236}">
                  <a16:creationId xmlns:a16="http://schemas.microsoft.com/office/drawing/2014/main" id="{CE1A8443-DFAD-4C8E-A1D1-B1FFC23A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1" name="Picture 2">
              <a:extLst>
                <a:ext uri="{FF2B5EF4-FFF2-40B4-BE49-F238E27FC236}">
                  <a16:creationId xmlns:a16="http://schemas.microsoft.com/office/drawing/2014/main" id="{7C16C621-4F51-4093-B639-5E04CF0E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91999538-640A-46AF-8761-CE2437BC8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hlinkClick r:id="rId4"/>
              </a:rPr>
              <a:t>Supply chain optimization</a:t>
            </a:r>
            <a:endParaRPr lang="en-US" dirty="0"/>
          </a:p>
        </p:txBody>
      </p: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9A210947-19DD-4D82-9001-EB4FD3CA8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308BA069-8E59-4A52-9D81-F41BB255C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5" name="Freeform 6">
              <a:extLst>
                <a:ext uri="{FF2B5EF4-FFF2-40B4-BE49-F238E27FC236}">
                  <a16:creationId xmlns:a16="http://schemas.microsoft.com/office/drawing/2014/main" id="{3F647F8A-2464-4A5A-BC19-757CDB00F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7">
              <a:extLst>
                <a:ext uri="{FF2B5EF4-FFF2-40B4-BE49-F238E27FC236}">
                  <a16:creationId xmlns:a16="http://schemas.microsoft.com/office/drawing/2014/main" id="{56E9E8F0-C005-4002-A7CC-050F4E163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6F73DD6E-B3F0-4263-B349-EF6F73438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8" name="Freeform 9">
              <a:extLst>
                <a:ext uri="{FF2B5EF4-FFF2-40B4-BE49-F238E27FC236}">
                  <a16:creationId xmlns:a16="http://schemas.microsoft.com/office/drawing/2014/main" id="{819862A2-B765-4A89-A229-6D1389781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9" name="Freeform 10">
              <a:extLst>
                <a:ext uri="{FF2B5EF4-FFF2-40B4-BE49-F238E27FC236}">
                  <a16:creationId xmlns:a16="http://schemas.microsoft.com/office/drawing/2014/main" id="{80B74F06-F12D-48F0-9469-1B41C8676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0" name="Freeform 11">
              <a:extLst>
                <a:ext uri="{FF2B5EF4-FFF2-40B4-BE49-F238E27FC236}">
                  <a16:creationId xmlns:a16="http://schemas.microsoft.com/office/drawing/2014/main" id="{90B9E938-2C10-4FD4-A44B-AC2C6CCB5B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1" name="Freeform 12">
              <a:extLst>
                <a:ext uri="{FF2B5EF4-FFF2-40B4-BE49-F238E27FC236}">
                  <a16:creationId xmlns:a16="http://schemas.microsoft.com/office/drawing/2014/main" id="{F9EFD92F-C67D-4998-BF9E-78AE28DF5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2" name="Freeform 13">
              <a:extLst>
                <a:ext uri="{FF2B5EF4-FFF2-40B4-BE49-F238E27FC236}">
                  <a16:creationId xmlns:a16="http://schemas.microsoft.com/office/drawing/2014/main" id="{40A102B9-B463-49AA-80B5-DED0B2E43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3" name="Freeform 14">
              <a:extLst>
                <a:ext uri="{FF2B5EF4-FFF2-40B4-BE49-F238E27FC236}">
                  <a16:creationId xmlns:a16="http://schemas.microsoft.com/office/drawing/2014/main" id="{D8FE84BD-D175-437D-B860-3715158CF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4" name="Freeform 15">
              <a:extLst>
                <a:ext uri="{FF2B5EF4-FFF2-40B4-BE49-F238E27FC236}">
                  <a16:creationId xmlns:a16="http://schemas.microsoft.com/office/drawing/2014/main" id="{1577D13D-8777-48FE-8799-57CBDEA2A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5" name="Freeform 16">
              <a:extLst>
                <a:ext uri="{FF2B5EF4-FFF2-40B4-BE49-F238E27FC236}">
                  <a16:creationId xmlns:a16="http://schemas.microsoft.com/office/drawing/2014/main" id="{ADE86DE6-4A59-4BE5-B2C8-CB7C0FB965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6" name="Freeform 17">
              <a:extLst>
                <a:ext uri="{FF2B5EF4-FFF2-40B4-BE49-F238E27FC236}">
                  <a16:creationId xmlns:a16="http://schemas.microsoft.com/office/drawing/2014/main" id="{5FD7F01E-86AB-47C1-81B1-419856314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7" name="Freeform 18">
              <a:extLst>
                <a:ext uri="{FF2B5EF4-FFF2-40B4-BE49-F238E27FC236}">
                  <a16:creationId xmlns:a16="http://schemas.microsoft.com/office/drawing/2014/main" id="{953EB852-7AA6-40F7-A805-0FF04FAE8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8" name="Freeform 19">
              <a:extLst>
                <a:ext uri="{FF2B5EF4-FFF2-40B4-BE49-F238E27FC236}">
                  <a16:creationId xmlns:a16="http://schemas.microsoft.com/office/drawing/2014/main" id="{FA283238-23CF-4994-8E02-4EB5D97D8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9" name="Freeform 20">
              <a:extLst>
                <a:ext uri="{FF2B5EF4-FFF2-40B4-BE49-F238E27FC236}">
                  <a16:creationId xmlns:a16="http://schemas.microsoft.com/office/drawing/2014/main" id="{AE2F0444-3560-46A9-85C6-AD9C4D700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0" name="Freeform 21">
              <a:extLst>
                <a:ext uri="{FF2B5EF4-FFF2-40B4-BE49-F238E27FC236}">
                  <a16:creationId xmlns:a16="http://schemas.microsoft.com/office/drawing/2014/main" id="{B69EAEB1-1086-4684-B20B-C6E250A90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1" name="Freeform 22">
              <a:extLst>
                <a:ext uri="{FF2B5EF4-FFF2-40B4-BE49-F238E27FC236}">
                  <a16:creationId xmlns:a16="http://schemas.microsoft.com/office/drawing/2014/main" id="{4C869530-8A60-4306-BC67-63294F9D5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2" name="Freeform 23">
              <a:extLst>
                <a:ext uri="{FF2B5EF4-FFF2-40B4-BE49-F238E27FC236}">
                  <a16:creationId xmlns:a16="http://schemas.microsoft.com/office/drawing/2014/main" id="{EEBC3BC8-0066-4FFF-936E-746B47A0C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3" name="Freeform 24">
              <a:extLst>
                <a:ext uri="{FF2B5EF4-FFF2-40B4-BE49-F238E27FC236}">
                  <a16:creationId xmlns:a16="http://schemas.microsoft.com/office/drawing/2014/main" id="{7951EC55-DA0C-46F0-BF98-427078A66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4" name="Freeform 25">
              <a:extLst>
                <a:ext uri="{FF2B5EF4-FFF2-40B4-BE49-F238E27FC236}">
                  <a16:creationId xmlns:a16="http://schemas.microsoft.com/office/drawing/2014/main" id="{F40CBDE4-9D9D-471D-9C7E-D000C060B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5" name="Freeform 26">
              <a:extLst>
                <a:ext uri="{FF2B5EF4-FFF2-40B4-BE49-F238E27FC236}">
                  <a16:creationId xmlns:a16="http://schemas.microsoft.com/office/drawing/2014/main" id="{4E63F3FC-5BCB-400B-8CBB-DB58CF61D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6" name="Freeform 27">
              <a:extLst>
                <a:ext uri="{FF2B5EF4-FFF2-40B4-BE49-F238E27FC236}">
                  <a16:creationId xmlns:a16="http://schemas.microsoft.com/office/drawing/2014/main" id="{CBE4FF3F-9B00-4479-9EC8-BADD8C77E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7" name="Freeform 28">
              <a:extLst>
                <a:ext uri="{FF2B5EF4-FFF2-40B4-BE49-F238E27FC236}">
                  <a16:creationId xmlns:a16="http://schemas.microsoft.com/office/drawing/2014/main" id="{6BA6A1A3-FE7E-46C6-96C1-693C2E018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8" name="Freeform 29">
              <a:extLst>
                <a:ext uri="{FF2B5EF4-FFF2-40B4-BE49-F238E27FC236}">
                  <a16:creationId xmlns:a16="http://schemas.microsoft.com/office/drawing/2014/main" id="{114DA81D-9A00-4EB7-A592-23911BB14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9" name="Freeform 30">
              <a:extLst>
                <a:ext uri="{FF2B5EF4-FFF2-40B4-BE49-F238E27FC236}">
                  <a16:creationId xmlns:a16="http://schemas.microsoft.com/office/drawing/2014/main" id="{DB83C953-DA56-415B-943C-6669B401A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0" name="Freeform 31">
              <a:extLst>
                <a:ext uri="{FF2B5EF4-FFF2-40B4-BE49-F238E27FC236}">
                  <a16:creationId xmlns:a16="http://schemas.microsoft.com/office/drawing/2014/main" id="{51B3F681-1B14-43A9-AD7C-3337BF646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1" name="Freeform 32">
              <a:extLst>
                <a:ext uri="{FF2B5EF4-FFF2-40B4-BE49-F238E27FC236}">
                  <a16:creationId xmlns:a16="http://schemas.microsoft.com/office/drawing/2014/main" id="{9FFEE267-6F5A-4942-9CCD-93E0FD72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D473DF80-FE50-4F0F-9AF3-BE37ACE6B9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3" name="Freeform 34">
              <a:extLst>
                <a:ext uri="{FF2B5EF4-FFF2-40B4-BE49-F238E27FC236}">
                  <a16:creationId xmlns:a16="http://schemas.microsoft.com/office/drawing/2014/main" id="{D2426B62-A33A-419E-B4DF-42543C4CC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4" name="Freeform 35">
              <a:extLst>
                <a:ext uri="{FF2B5EF4-FFF2-40B4-BE49-F238E27FC236}">
                  <a16:creationId xmlns:a16="http://schemas.microsoft.com/office/drawing/2014/main" id="{1790CDFA-5E0D-467A-B0CA-637136309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5" name="Freeform 36">
              <a:extLst>
                <a:ext uri="{FF2B5EF4-FFF2-40B4-BE49-F238E27FC236}">
                  <a16:creationId xmlns:a16="http://schemas.microsoft.com/office/drawing/2014/main" id="{54F41241-7241-4D2A-BDEA-28406C41D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6" name="Freeform 37">
              <a:extLst>
                <a:ext uri="{FF2B5EF4-FFF2-40B4-BE49-F238E27FC236}">
                  <a16:creationId xmlns:a16="http://schemas.microsoft.com/office/drawing/2014/main" id="{351E54C3-3D62-48EA-A2DC-D1570769C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7" name="Freeform 38">
              <a:extLst>
                <a:ext uri="{FF2B5EF4-FFF2-40B4-BE49-F238E27FC236}">
                  <a16:creationId xmlns:a16="http://schemas.microsoft.com/office/drawing/2014/main" id="{F08D2F28-5814-4CA4-A46E-C82FE6EF5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8" name="Freeform 39">
              <a:extLst>
                <a:ext uri="{FF2B5EF4-FFF2-40B4-BE49-F238E27FC236}">
                  <a16:creationId xmlns:a16="http://schemas.microsoft.com/office/drawing/2014/main" id="{D308FFD9-83B2-4D86-8A5B-CE9F07E8E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9" name="Freeform 40">
              <a:extLst>
                <a:ext uri="{FF2B5EF4-FFF2-40B4-BE49-F238E27FC236}">
                  <a16:creationId xmlns:a16="http://schemas.microsoft.com/office/drawing/2014/main" id="{E6A3BE28-5E73-44F0-AA57-58DAD5DD0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0" name="Freeform 41">
              <a:extLst>
                <a:ext uri="{FF2B5EF4-FFF2-40B4-BE49-F238E27FC236}">
                  <a16:creationId xmlns:a16="http://schemas.microsoft.com/office/drawing/2014/main" id="{7ACED00D-535A-4494-8BFA-78E58A2D5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1" name="Freeform 42">
              <a:extLst>
                <a:ext uri="{FF2B5EF4-FFF2-40B4-BE49-F238E27FC236}">
                  <a16:creationId xmlns:a16="http://schemas.microsoft.com/office/drawing/2014/main" id="{0C7D7BCF-768E-4C0D-857A-63BBA8F9B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2" name="Freeform 43">
              <a:extLst>
                <a:ext uri="{FF2B5EF4-FFF2-40B4-BE49-F238E27FC236}">
                  <a16:creationId xmlns:a16="http://schemas.microsoft.com/office/drawing/2014/main" id="{29401C0B-5EF6-49A6-A9F6-DAC32B3B6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3" name="Freeform 44">
              <a:extLst>
                <a:ext uri="{FF2B5EF4-FFF2-40B4-BE49-F238E27FC236}">
                  <a16:creationId xmlns:a16="http://schemas.microsoft.com/office/drawing/2014/main" id="{F6DF5234-BC86-4ABB-A7ED-575143C6A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E4863625-8438-4877-9681-839C192C6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75" name="Freeform 46">
              <a:extLst>
                <a:ext uri="{FF2B5EF4-FFF2-40B4-BE49-F238E27FC236}">
                  <a16:creationId xmlns:a16="http://schemas.microsoft.com/office/drawing/2014/main" id="{8A1D47CD-E2C4-4AD2-B105-655BB09052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6" name="Freeform 47">
              <a:extLst>
                <a:ext uri="{FF2B5EF4-FFF2-40B4-BE49-F238E27FC236}">
                  <a16:creationId xmlns:a16="http://schemas.microsoft.com/office/drawing/2014/main" id="{4D816259-D8E8-4E5C-A2CF-8C8AFB805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7" name="Freeform 48">
              <a:extLst>
                <a:ext uri="{FF2B5EF4-FFF2-40B4-BE49-F238E27FC236}">
                  <a16:creationId xmlns:a16="http://schemas.microsoft.com/office/drawing/2014/main" id="{6377A258-3874-44DB-99C9-C4EA6F7AA2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8" name="Freeform 49">
              <a:extLst>
                <a:ext uri="{FF2B5EF4-FFF2-40B4-BE49-F238E27FC236}">
                  <a16:creationId xmlns:a16="http://schemas.microsoft.com/office/drawing/2014/main" id="{A3902333-5178-425F-AA5F-14ABBEDAE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9" name="Freeform 50">
              <a:extLst>
                <a:ext uri="{FF2B5EF4-FFF2-40B4-BE49-F238E27FC236}">
                  <a16:creationId xmlns:a16="http://schemas.microsoft.com/office/drawing/2014/main" id="{090FF72C-8743-4B55-99A4-E62D6A4B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0" name="Freeform 51">
              <a:extLst>
                <a:ext uri="{FF2B5EF4-FFF2-40B4-BE49-F238E27FC236}">
                  <a16:creationId xmlns:a16="http://schemas.microsoft.com/office/drawing/2014/main" id="{BFCE6B39-2A20-4DB5-BA8E-2FA60B460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1" name="Freeform 52">
              <a:extLst>
                <a:ext uri="{FF2B5EF4-FFF2-40B4-BE49-F238E27FC236}">
                  <a16:creationId xmlns:a16="http://schemas.microsoft.com/office/drawing/2014/main" id="{A9F068E0-CF7F-474D-9118-50619A6E1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2" name="Freeform 53">
              <a:extLst>
                <a:ext uri="{FF2B5EF4-FFF2-40B4-BE49-F238E27FC236}">
                  <a16:creationId xmlns:a16="http://schemas.microsoft.com/office/drawing/2014/main" id="{CEE9ADFF-5205-4783-ADA2-655A73DB4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3" name="Freeform 54">
              <a:extLst>
                <a:ext uri="{FF2B5EF4-FFF2-40B4-BE49-F238E27FC236}">
                  <a16:creationId xmlns:a16="http://schemas.microsoft.com/office/drawing/2014/main" id="{B28123C4-0A50-4115-936C-C659A912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4" name="Freeform 55">
              <a:extLst>
                <a:ext uri="{FF2B5EF4-FFF2-40B4-BE49-F238E27FC236}">
                  <a16:creationId xmlns:a16="http://schemas.microsoft.com/office/drawing/2014/main" id="{09B49DB9-536F-45DE-9352-5095C8D83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5" name="Freeform 56">
              <a:extLst>
                <a:ext uri="{FF2B5EF4-FFF2-40B4-BE49-F238E27FC236}">
                  <a16:creationId xmlns:a16="http://schemas.microsoft.com/office/drawing/2014/main" id="{43C4B12A-C5E9-47A5-9B04-5D2186A07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6" name="Freeform 57">
              <a:extLst>
                <a:ext uri="{FF2B5EF4-FFF2-40B4-BE49-F238E27FC236}">
                  <a16:creationId xmlns:a16="http://schemas.microsoft.com/office/drawing/2014/main" id="{A01B0DF5-9122-4E62-BF5B-0CCE0A545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58">
              <a:extLst>
                <a:ext uri="{FF2B5EF4-FFF2-40B4-BE49-F238E27FC236}">
                  <a16:creationId xmlns:a16="http://schemas.microsoft.com/office/drawing/2014/main" id="{3ED6B441-A89D-4565-949B-4C4AB6DC9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26FFE3F8-BA13-9F44-9731-62E67D284B03}"/>
              </a:ext>
            </a:extLst>
          </p:cNvPr>
          <p:cNvSpPr txBox="1">
            <a:spLocks/>
          </p:cNvSpPr>
          <p:nvPr/>
        </p:nvSpPr>
        <p:spPr>
          <a:xfrm>
            <a:off x="4968958" y="2249487"/>
            <a:ext cx="6078453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Many problems in supply chain can be tackled by RL</a:t>
            </a:r>
          </a:p>
          <a:p>
            <a:pPr marL="457200" lvl="1" indent="0">
              <a:buNone/>
            </a:pPr>
            <a:r>
              <a:rPr lang="en-US" dirty="0"/>
              <a:t>Inventory replenishment</a:t>
            </a:r>
          </a:p>
          <a:p>
            <a:pPr marL="457200" lvl="1" indent="0">
              <a:buNone/>
            </a:pPr>
            <a:r>
              <a:rPr lang="en-US" dirty="0"/>
              <a:t>Vehicle routing</a:t>
            </a:r>
          </a:p>
          <a:p>
            <a:pPr marL="457200" lvl="1" indent="0">
              <a:buNone/>
            </a:pPr>
            <a:r>
              <a:rPr lang="en-US" dirty="0"/>
              <a:t>Binning / packing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4E4EDD5-8369-EA44-86EC-42D2168D7EEB}"/>
              </a:ext>
            </a:extLst>
          </p:cNvPr>
          <p:cNvSpPr txBox="1"/>
          <p:nvPr/>
        </p:nvSpPr>
        <p:spPr>
          <a:xfrm>
            <a:off x="7642578" y="40244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9D76D8BE-B985-4244-B14F-79922A729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 l="28266" r="28266"/>
          <a:stretch/>
        </p:blipFill>
        <p:spPr bwMode="auto">
          <a:xfrm>
            <a:off x="-5597" y="9635"/>
            <a:ext cx="463558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81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1999538-640A-46AF-8761-CE2437BC8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 &amp; Disclaimer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12C6E48-9093-4A5C-89E0-2809AD5F7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Sr. AI Engineer at Microsoft’s Autonomous Systems</a:t>
            </a:r>
          </a:p>
          <a:p>
            <a:r>
              <a:rPr lang="en-US" dirty="0"/>
              <a:t>Project Bonsai: A platform using Reinforcement Learning (RL) for the customers create autonomous systems for industry &amp; business processes.</a:t>
            </a:r>
          </a:p>
          <a:p>
            <a:r>
              <a:rPr lang="en-US" dirty="0"/>
              <a:t>More at https://</a:t>
            </a:r>
            <a:r>
              <a:rPr lang="en-US" dirty="0" err="1"/>
              <a:t>www.microsoft.com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-us/ai/autonomous-systems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Disclaimer: This presentation solely reflects my own professional opinion of the topic, not Microsoft’s.</a:t>
            </a:r>
          </a:p>
        </p:txBody>
      </p:sp>
    </p:spTree>
    <p:extLst>
      <p:ext uri="{BB962C8B-B14F-4D97-AF65-F5344CB8AC3E}">
        <p14:creationId xmlns:p14="http://schemas.microsoft.com/office/powerpoint/2010/main" val="6619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548C4-F86A-9F48-B12E-58DB0EAF3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418079"/>
            <a:ext cx="9905999" cy="33731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“This is great, let’s use RL everywhere!”</a:t>
            </a:r>
          </a:p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dirty="0"/>
              <a:t>There are challenges to overcome…</a:t>
            </a:r>
          </a:p>
        </p:txBody>
      </p:sp>
    </p:spTree>
    <p:extLst>
      <p:ext uri="{BB962C8B-B14F-4D97-AF65-F5344CB8AC3E}">
        <p14:creationId xmlns:p14="http://schemas.microsoft.com/office/powerpoint/2010/main" val="367304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7636-D698-054C-9774-3CE398836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CHALLENGE: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SAMPLE EFFICIENCY</a:t>
            </a:r>
          </a:p>
        </p:txBody>
      </p:sp>
    </p:spTree>
    <p:extLst>
      <p:ext uri="{BB962C8B-B14F-4D97-AF65-F5344CB8AC3E}">
        <p14:creationId xmlns:p14="http://schemas.microsoft.com/office/powerpoint/2010/main" val="2226306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1999538-640A-46AF-8761-CE2437BC8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Challenge: sample efficiency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12C6E48-9093-4A5C-89E0-2809AD5F7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5288843"/>
            <a:ext cx="9905999" cy="89746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hunger for data in RL is much worse than that of deep supervised learning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3D919C9-08CD-FC44-81FF-EF767B86A804}"/>
              </a:ext>
            </a:extLst>
          </p:cNvPr>
          <p:cNvSpPr txBox="1">
            <a:spLocks/>
          </p:cNvSpPr>
          <p:nvPr/>
        </p:nvSpPr>
        <p:spPr>
          <a:xfrm>
            <a:off x="6816195" y="4197669"/>
            <a:ext cx="3587220" cy="492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hlinkClick r:id="rId2"/>
              </a:rPr>
              <a:t>Resources to train a Dota 2 agent</a:t>
            </a:r>
            <a:r>
              <a:rPr lang="en-US" sz="2000" dirty="0"/>
              <a:t> 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B96980F-19B6-9F44-99F5-473DAC90DD1B}"/>
              </a:ext>
            </a:extLst>
          </p:cNvPr>
          <p:cNvSpPr txBox="1">
            <a:spLocks/>
          </p:cNvSpPr>
          <p:nvPr/>
        </p:nvSpPr>
        <p:spPr>
          <a:xfrm>
            <a:off x="1141410" y="2311399"/>
            <a:ext cx="4878391" cy="27178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06CAB9B0-9A14-DE46-879D-297597E3EB87}"/>
              </a:ext>
            </a:extLst>
          </p:cNvPr>
          <p:cNvSpPr txBox="1">
            <a:spLocks/>
          </p:cNvSpPr>
          <p:nvPr/>
        </p:nvSpPr>
        <p:spPr>
          <a:xfrm>
            <a:off x="6172200" y="2311399"/>
            <a:ext cx="4875210" cy="27178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83EE69-7457-8445-B446-073383D7F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45" y="1663288"/>
            <a:ext cx="3986119" cy="2520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7995CD-47DB-A945-8944-FF90131FBA83}"/>
              </a:ext>
            </a:extLst>
          </p:cNvPr>
          <p:cNvSpPr txBox="1"/>
          <p:nvPr/>
        </p:nvSpPr>
        <p:spPr>
          <a:xfrm>
            <a:off x="1986844" y="18570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F22B339-4104-A844-A38A-94611A4F9543}"/>
              </a:ext>
            </a:extLst>
          </p:cNvPr>
          <p:cNvSpPr txBox="1">
            <a:spLocks/>
          </p:cNvSpPr>
          <p:nvPr/>
        </p:nvSpPr>
        <p:spPr>
          <a:xfrm>
            <a:off x="1786994" y="4184239"/>
            <a:ext cx="3587220" cy="492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hlinkClick r:id="rId4"/>
              </a:rPr>
              <a:t>Algorithm comparisons on Atari</a:t>
            </a: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57892D-6903-C94D-B550-6391CD4EF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5936" y="1661099"/>
            <a:ext cx="4320597" cy="252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8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7636-D698-054C-9774-3CE398836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CHALLENGE: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NEED FOR SIMULATION</a:t>
            </a:r>
          </a:p>
        </p:txBody>
      </p:sp>
    </p:spTree>
    <p:extLst>
      <p:ext uri="{BB962C8B-B14F-4D97-AF65-F5344CB8AC3E}">
        <p14:creationId xmlns:p14="http://schemas.microsoft.com/office/powerpoint/2010/main" val="3196943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8003-9119-7C46-AA04-AA63C0664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548C4-F86A-9F48-B12E-58DB0EAF3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Among all processes in industry that can be automated via RL, an extremely tiny fraction of them have associated simulation models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When available, simulation models are often not suitable for RL:</a:t>
            </a:r>
          </a:p>
          <a:p>
            <a:r>
              <a:rPr lang="en-US" dirty="0"/>
              <a:t>Low fidelity – makes it hard to transfer trained models to real world.</a:t>
            </a:r>
          </a:p>
          <a:p>
            <a:r>
              <a:rPr lang="en-US" dirty="0"/>
              <a:t>Too slow – takes long time to collect enough samples.</a:t>
            </a:r>
          </a:p>
          <a:p>
            <a:r>
              <a:rPr lang="en-US" dirty="0"/>
              <a:t>Domain specific software – hard to integrate with RL libraries.</a:t>
            </a:r>
          </a:p>
          <a:p>
            <a:r>
              <a:rPr lang="en-US" dirty="0"/>
              <a:t>Constrained by licensing – very expensive to parallelize for experience collection.</a:t>
            </a:r>
          </a:p>
          <a:p>
            <a:r>
              <a:rPr lang="en-US" dirty="0"/>
              <a:t>No capabilities of revealing observations, resetting, domain randomization…</a:t>
            </a:r>
          </a:p>
        </p:txBody>
      </p:sp>
    </p:spTree>
    <p:extLst>
      <p:ext uri="{BB962C8B-B14F-4D97-AF65-F5344CB8AC3E}">
        <p14:creationId xmlns:p14="http://schemas.microsoft.com/office/powerpoint/2010/main" val="252814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7636-D698-054C-9774-3CE398836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CHALLENGE: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SIM-TO-REAL GAP</a:t>
            </a:r>
          </a:p>
        </p:txBody>
      </p:sp>
    </p:spTree>
    <p:extLst>
      <p:ext uri="{BB962C8B-B14F-4D97-AF65-F5344CB8AC3E}">
        <p14:creationId xmlns:p14="http://schemas.microsoft.com/office/powerpoint/2010/main" val="2577255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8003-9119-7C46-AA04-AA63C0664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SIM-TO-REAL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548C4-F86A-9F48-B12E-58DB0EAF3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329313"/>
            <a:ext cx="9905999" cy="3461887"/>
          </a:xfrm>
        </p:spPr>
        <p:txBody>
          <a:bodyPr/>
          <a:lstStyle/>
          <a:p>
            <a:r>
              <a:rPr lang="en-US" dirty="0"/>
              <a:t>Agents trained in simulation tend to overfit to </a:t>
            </a:r>
            <a:r>
              <a:rPr lang="en-US" dirty="0" err="1"/>
              <a:t>quircks</a:t>
            </a:r>
            <a:r>
              <a:rPr lang="en-US" dirty="0"/>
              <a:t> of the simulation </a:t>
            </a:r>
          </a:p>
          <a:p>
            <a:r>
              <a:rPr lang="en-US" dirty="0"/>
              <a:t>Resulting policies can quickly fail in real world.</a:t>
            </a:r>
          </a:p>
        </p:txBody>
      </p:sp>
    </p:spTree>
    <p:extLst>
      <p:ext uri="{BB962C8B-B14F-4D97-AF65-F5344CB8AC3E}">
        <p14:creationId xmlns:p14="http://schemas.microsoft.com/office/powerpoint/2010/main" val="21096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7636-D698-054C-9774-3CE398836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Solution approaches</a:t>
            </a:r>
          </a:p>
        </p:txBody>
      </p:sp>
    </p:spTree>
    <p:extLst>
      <p:ext uri="{BB962C8B-B14F-4D97-AF65-F5344CB8AC3E}">
        <p14:creationId xmlns:p14="http://schemas.microsoft.com/office/powerpoint/2010/main" val="3228765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8003-9119-7C46-AA04-AA63C0664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overcome rl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548C4-F86A-9F48-B12E-58DB0EAF3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”Machine Learning” to “Machine Teaching”</a:t>
            </a:r>
          </a:p>
          <a:p>
            <a:pPr lvl="1"/>
            <a:r>
              <a:rPr lang="en-US" dirty="0"/>
              <a:t>Guide the training of the AI agent by infusing human expertise in a curriculum</a:t>
            </a:r>
          </a:p>
          <a:p>
            <a:r>
              <a:rPr lang="en-US" dirty="0"/>
              <a:t>Better integration with simulation tools</a:t>
            </a:r>
          </a:p>
          <a:p>
            <a:r>
              <a:rPr lang="en-US" dirty="0"/>
              <a:t>Emerging techniques such as domain randomization to close the sim2real gap</a:t>
            </a:r>
          </a:p>
          <a:p>
            <a:r>
              <a:rPr lang="en-US" dirty="0"/>
              <a:t>Directly learn from data: Offline RL</a:t>
            </a:r>
          </a:p>
          <a:p>
            <a:pPr lvl="1"/>
            <a:r>
              <a:rPr lang="en-US" dirty="0"/>
              <a:t>Simulation models are a rarity, but data / process logs are in abundance.</a:t>
            </a:r>
          </a:p>
          <a:p>
            <a:pPr lvl="1"/>
            <a:r>
              <a:rPr lang="en-US" dirty="0"/>
              <a:t>Offline RL learns directly from data produced by a non-RL controller</a:t>
            </a:r>
          </a:p>
          <a:p>
            <a:pPr lvl="1"/>
            <a:r>
              <a:rPr lang="en-US" dirty="0"/>
              <a:t>The policy does not interact with the environment during training.</a:t>
            </a:r>
          </a:p>
        </p:txBody>
      </p:sp>
    </p:spTree>
    <p:extLst>
      <p:ext uri="{BB962C8B-B14F-4D97-AF65-F5344CB8AC3E}">
        <p14:creationId xmlns:p14="http://schemas.microsoft.com/office/powerpoint/2010/main" val="289499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7636-D698-054C-9774-3CE398836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248031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7636-D698-054C-9774-3CE398836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What is rl?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Why rl?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Why now?</a:t>
            </a:r>
          </a:p>
        </p:txBody>
      </p:sp>
    </p:spTree>
    <p:extLst>
      <p:ext uri="{BB962C8B-B14F-4D97-AF65-F5344CB8AC3E}">
        <p14:creationId xmlns:p14="http://schemas.microsoft.com/office/powerpoint/2010/main" val="32602415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6551C300-1D7A-46C3-9EF6-0EAC9B1E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EC1EDC6-1B42-4FCD-BC53-B1D05BFF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33EFBCB-98A2-4F16-B3BB-BF9EC1784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8" name="Rectangle 5">
                <a:extLst>
                  <a:ext uri="{FF2B5EF4-FFF2-40B4-BE49-F238E27FC236}">
                    <a16:creationId xmlns:a16="http://schemas.microsoft.com/office/drawing/2014/main" id="{B399E29C-9CF8-4BD1-8750-949BA2126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CB02DFF7-56DA-42B6-B49A-C8926B841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7">
                <a:extLst>
                  <a:ext uri="{FF2B5EF4-FFF2-40B4-BE49-F238E27FC236}">
                    <a16:creationId xmlns:a16="http://schemas.microsoft.com/office/drawing/2014/main" id="{07F77B45-21CD-43DB-AD58-24F814502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8">
                <a:extLst>
                  <a:ext uri="{FF2B5EF4-FFF2-40B4-BE49-F238E27FC236}">
                    <a16:creationId xmlns:a16="http://schemas.microsoft.com/office/drawing/2014/main" id="{F0151C40-12A4-4A09-A8B6-179A062EF6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9">
                <a:extLst>
                  <a:ext uri="{FF2B5EF4-FFF2-40B4-BE49-F238E27FC236}">
                    <a16:creationId xmlns:a16="http://schemas.microsoft.com/office/drawing/2014/main" id="{F0146EA7-EB82-410D-A6ED-7C10C525A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0">
                <a:extLst>
                  <a:ext uri="{FF2B5EF4-FFF2-40B4-BE49-F238E27FC236}">
                    <a16:creationId xmlns:a16="http://schemas.microsoft.com/office/drawing/2014/main" id="{20DD5C02-0C86-4FA9-B82A-254EF58D37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1">
                <a:extLst>
                  <a:ext uri="{FF2B5EF4-FFF2-40B4-BE49-F238E27FC236}">
                    <a16:creationId xmlns:a16="http://schemas.microsoft.com/office/drawing/2014/main" id="{19ED9FD5-1147-400A-8A32-82A74F7AD8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2">
                <a:extLst>
                  <a:ext uri="{FF2B5EF4-FFF2-40B4-BE49-F238E27FC236}">
                    <a16:creationId xmlns:a16="http://schemas.microsoft.com/office/drawing/2014/main" id="{E79E6A0D-4D79-4788-8769-B98948801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3">
                <a:extLst>
                  <a:ext uri="{FF2B5EF4-FFF2-40B4-BE49-F238E27FC236}">
                    <a16:creationId xmlns:a16="http://schemas.microsoft.com/office/drawing/2014/main" id="{A6F42038-BF59-409A-902B-AD7799149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4">
                <a:extLst>
                  <a:ext uri="{FF2B5EF4-FFF2-40B4-BE49-F238E27FC236}">
                    <a16:creationId xmlns:a16="http://schemas.microsoft.com/office/drawing/2014/main" id="{D8B0BD48-5982-4C95-A7C8-E0D2306453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5">
                <a:extLst>
                  <a:ext uri="{FF2B5EF4-FFF2-40B4-BE49-F238E27FC236}">
                    <a16:creationId xmlns:a16="http://schemas.microsoft.com/office/drawing/2014/main" id="{F6C539D3-C6BD-4FB0-AA91-5AF1BF14C5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Line 16">
                <a:extLst>
                  <a:ext uri="{FF2B5EF4-FFF2-40B4-BE49-F238E27FC236}">
                    <a16:creationId xmlns:a16="http://schemas.microsoft.com/office/drawing/2014/main" id="{34F70AD6-B8F4-4F9D-8593-D4047107B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0" name="Freeform 17">
                <a:extLst>
                  <a:ext uri="{FF2B5EF4-FFF2-40B4-BE49-F238E27FC236}">
                    <a16:creationId xmlns:a16="http://schemas.microsoft.com/office/drawing/2014/main" id="{51EAB0E0-5DE2-4906-80B0-211A62478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8">
                <a:extLst>
                  <a:ext uri="{FF2B5EF4-FFF2-40B4-BE49-F238E27FC236}">
                    <a16:creationId xmlns:a16="http://schemas.microsoft.com/office/drawing/2014/main" id="{38E8B65E-526B-458D-85A5-21C0A1A74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19">
                <a:extLst>
                  <a:ext uri="{FF2B5EF4-FFF2-40B4-BE49-F238E27FC236}">
                    <a16:creationId xmlns:a16="http://schemas.microsoft.com/office/drawing/2014/main" id="{CCE331A2-5388-42F4-A175-69310C1BEF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0">
                <a:extLst>
                  <a:ext uri="{FF2B5EF4-FFF2-40B4-BE49-F238E27FC236}">
                    <a16:creationId xmlns:a16="http://schemas.microsoft.com/office/drawing/2014/main" id="{4E758D69-ACA2-4888-84BB-B05B1FAF2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Rectangle 21">
                <a:extLst>
                  <a:ext uri="{FF2B5EF4-FFF2-40B4-BE49-F238E27FC236}">
                    <a16:creationId xmlns:a16="http://schemas.microsoft.com/office/drawing/2014/main" id="{078AAA22-796B-4F0E-85DA-B8B0E8111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2">
                <a:extLst>
                  <a:ext uri="{FF2B5EF4-FFF2-40B4-BE49-F238E27FC236}">
                    <a16:creationId xmlns:a16="http://schemas.microsoft.com/office/drawing/2014/main" id="{D1254A9A-3E31-4A25-9A91-F9BC6CF6A3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3">
                <a:extLst>
                  <a:ext uri="{FF2B5EF4-FFF2-40B4-BE49-F238E27FC236}">
                    <a16:creationId xmlns:a16="http://schemas.microsoft.com/office/drawing/2014/main" id="{18CADB3C-936C-476A-A261-28DD5ABA7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4">
                <a:extLst>
                  <a:ext uri="{FF2B5EF4-FFF2-40B4-BE49-F238E27FC236}">
                    <a16:creationId xmlns:a16="http://schemas.microsoft.com/office/drawing/2014/main" id="{771961D1-28D7-4CC1-A720-2933E8B91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5">
                <a:extLst>
                  <a:ext uri="{FF2B5EF4-FFF2-40B4-BE49-F238E27FC236}">
                    <a16:creationId xmlns:a16="http://schemas.microsoft.com/office/drawing/2014/main" id="{E7B8B616-B89E-4A1C-98DE-13B8B93947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id="{5D6CC1A1-D003-44BA-87E4-B3A7F3D300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id="{FF32749B-B34C-4FCB-A33A-0478844A9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id="{4455F261-AC57-4085-8989-4DBED747F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9">
                <a:extLst>
                  <a:ext uri="{FF2B5EF4-FFF2-40B4-BE49-F238E27FC236}">
                    <a16:creationId xmlns:a16="http://schemas.microsoft.com/office/drawing/2014/main" id="{57CEA90D-DB58-4EC0-A55C-15FAF59E0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0">
                <a:extLst>
                  <a:ext uri="{FF2B5EF4-FFF2-40B4-BE49-F238E27FC236}">
                    <a16:creationId xmlns:a16="http://schemas.microsoft.com/office/drawing/2014/main" id="{66BBB005-2E38-496A-A46C-FD2B0605C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31">
                <a:extLst>
                  <a:ext uri="{FF2B5EF4-FFF2-40B4-BE49-F238E27FC236}">
                    <a16:creationId xmlns:a16="http://schemas.microsoft.com/office/drawing/2014/main" id="{E1A7618C-DE9D-401A-AD7A-784F19DA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E441C57-A0CF-4D49-9609-55CB4646B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8" name="Freeform 32">
                <a:extLst>
                  <a:ext uri="{FF2B5EF4-FFF2-40B4-BE49-F238E27FC236}">
                    <a16:creationId xmlns:a16="http://schemas.microsoft.com/office/drawing/2014/main" id="{2D3240AD-75B9-452B-9967-D05B40DE5F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3">
                <a:extLst>
                  <a:ext uri="{FF2B5EF4-FFF2-40B4-BE49-F238E27FC236}">
                    <a16:creationId xmlns:a16="http://schemas.microsoft.com/office/drawing/2014/main" id="{6A557EE5-4777-4655-A433-05006D841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4">
                <a:extLst>
                  <a:ext uri="{FF2B5EF4-FFF2-40B4-BE49-F238E27FC236}">
                    <a16:creationId xmlns:a16="http://schemas.microsoft.com/office/drawing/2014/main" id="{6B721B6E-8FF2-470B-A180-C594E8271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23E045A6-2D54-488D-B5F0-688518430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2A4F07ED-57C7-4FF7-ABF8-793FC03A24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7">
                <a:extLst>
                  <a:ext uri="{FF2B5EF4-FFF2-40B4-BE49-F238E27FC236}">
                    <a16:creationId xmlns:a16="http://schemas.microsoft.com/office/drawing/2014/main" id="{8829D0E6-D04F-4297-A784-6837F13EC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8">
                <a:extLst>
                  <a:ext uri="{FF2B5EF4-FFF2-40B4-BE49-F238E27FC236}">
                    <a16:creationId xmlns:a16="http://schemas.microsoft.com/office/drawing/2014/main" id="{9477D3D3-AA00-446F-B05D-EBBA25D3C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39">
                <a:extLst>
                  <a:ext uri="{FF2B5EF4-FFF2-40B4-BE49-F238E27FC236}">
                    <a16:creationId xmlns:a16="http://schemas.microsoft.com/office/drawing/2014/main" id="{5AC450AD-A350-42FA-B7EA-103D4416B4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40">
                <a:extLst>
                  <a:ext uri="{FF2B5EF4-FFF2-40B4-BE49-F238E27FC236}">
                    <a16:creationId xmlns:a16="http://schemas.microsoft.com/office/drawing/2014/main" id="{A10F783A-EC27-47BE-A21D-3531A036FA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Rectangle 41">
                <a:extLst>
                  <a:ext uri="{FF2B5EF4-FFF2-40B4-BE49-F238E27FC236}">
                    <a16:creationId xmlns:a16="http://schemas.microsoft.com/office/drawing/2014/main" id="{A2CBE444-D00C-4C80-9F29-42A250C500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6" name="Picture 2">
            <a:extLst>
              <a:ext uri="{FF2B5EF4-FFF2-40B4-BE49-F238E27FC236}">
                <a16:creationId xmlns:a16="http://schemas.microsoft.com/office/drawing/2014/main" id="{705E34FB-F15B-4B97-A591-8EE92E5FA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ound Diagonal Corner Rectangle 6">
            <a:extLst>
              <a:ext uri="{FF2B5EF4-FFF2-40B4-BE49-F238E27FC236}">
                <a16:creationId xmlns:a16="http://schemas.microsoft.com/office/drawing/2014/main" id="{1E43660D-412A-41EF-9745-E92C0AC604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Graphical user interface, application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81F31C43-4915-C848-A796-41D2536774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916" b="-1"/>
          <a:stretch/>
        </p:blipFill>
        <p:spPr>
          <a:xfrm>
            <a:off x="1302278" y="1136606"/>
            <a:ext cx="9584265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073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7636-D698-054C-9774-3CE398836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15580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100BE-177B-D445-B347-97362A16BC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58739" y="5277587"/>
            <a:ext cx="3412954" cy="666014"/>
          </a:xfrm>
        </p:spPr>
        <p:txBody>
          <a:bodyPr>
            <a:normAutofit/>
          </a:bodyPr>
          <a:lstStyle/>
          <a:p>
            <a:r>
              <a:rPr lang="en-US" sz="2800" dirty="0">
                <a:hlinkClick r:id="rId2"/>
              </a:rPr>
              <a:t>therlbook.com</a:t>
            </a:r>
            <a:endParaRPr lang="en-US" sz="2800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CBC14782-757F-C84B-AA65-6F9211709F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"/>
          <a:stretch/>
        </p:blipFill>
        <p:spPr>
          <a:xfrm>
            <a:off x="1534333" y="316659"/>
            <a:ext cx="5036947" cy="622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733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1999538-640A-46AF-8761-CE2437BC8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reinforcement learning?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12C6E48-9093-4A5C-89E0-2809AD5F7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subfield of machine learning (ML)</a:t>
            </a:r>
          </a:p>
          <a:p>
            <a:r>
              <a:rPr lang="en-US" dirty="0"/>
              <a:t>An AI </a:t>
            </a:r>
            <a:r>
              <a:rPr lang="en-US" u="sng" dirty="0"/>
              <a:t>agent</a:t>
            </a:r>
            <a:r>
              <a:rPr lang="en-US" dirty="0"/>
              <a:t> learning how to make decisions in complex &amp; uncertain environments</a:t>
            </a:r>
          </a:p>
          <a:p>
            <a:r>
              <a:rPr lang="en-US" dirty="0"/>
              <a:t>The goal is to maximize the long-term benefit (reward) of the agent</a:t>
            </a:r>
          </a:p>
          <a:p>
            <a:r>
              <a:rPr lang="en-US" dirty="0"/>
              <a:t>Sequential decision-making: Earlier decisions affect the outcomes later (e.g. like in chess)</a:t>
            </a:r>
          </a:p>
          <a:p>
            <a:r>
              <a:rPr lang="en-US" dirty="0"/>
              <a:t>The agent learns a </a:t>
            </a:r>
            <a:r>
              <a:rPr lang="en-US" u="sng" dirty="0"/>
              <a:t>policy</a:t>
            </a:r>
            <a:r>
              <a:rPr lang="en-US" dirty="0"/>
              <a:t> (</a:t>
            </a:r>
            <a:r>
              <a:rPr lang="en-US" u="sng" dirty="0"/>
              <a:t>observation</a:t>
            </a:r>
            <a:r>
              <a:rPr lang="en-US" dirty="0"/>
              <a:t> to </a:t>
            </a:r>
            <a:r>
              <a:rPr lang="en-US" u="sng" dirty="0"/>
              <a:t>action</a:t>
            </a:r>
            <a:r>
              <a:rPr lang="en-US" dirty="0"/>
              <a:t>) through interaction of its </a:t>
            </a:r>
            <a:r>
              <a:rPr lang="en-US" u="sng" dirty="0"/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414023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8003-9119-7C46-AA04-AA63C0664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The amazing rise OF 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548C4-F86A-9F48-B12E-58DB0EAF3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44521" cy="3541714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b="1" u="sng" dirty="0"/>
              <a:t>Learn</a:t>
            </a:r>
            <a:r>
              <a:rPr lang="en-US" dirty="0"/>
              <a:t> how to make </a:t>
            </a:r>
            <a:r>
              <a:rPr lang="en-US" b="1" u="sng" dirty="0"/>
              <a:t>near-optimal</a:t>
            </a:r>
            <a:r>
              <a:rPr lang="en-US" dirty="0"/>
              <a:t> </a:t>
            </a:r>
            <a:r>
              <a:rPr lang="en-US" b="1" u="sng" dirty="0"/>
              <a:t>sequential</a:t>
            </a:r>
            <a:r>
              <a:rPr lang="en-US" u="sng" dirty="0"/>
              <a:t> </a:t>
            </a:r>
            <a:r>
              <a:rPr lang="en-US" b="1" u="sng" dirty="0"/>
              <a:t>decisions</a:t>
            </a:r>
            <a:r>
              <a:rPr lang="en-US" dirty="0"/>
              <a:t> under </a:t>
            </a:r>
            <a:r>
              <a:rPr lang="en-US" b="1" u="sng" dirty="0"/>
              <a:t>uncertainty</a:t>
            </a:r>
            <a:r>
              <a:rPr lang="en-US" dirty="0"/>
              <a:t> to </a:t>
            </a:r>
            <a:r>
              <a:rPr lang="en-US" b="1" u="sng" dirty="0"/>
              <a:t>maximize some long-term benefit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E1DC72-FFD7-EB4D-8F21-600E38D2AC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64" r="3" b="4729"/>
          <a:stretch/>
        </p:blipFill>
        <p:spPr>
          <a:xfrm>
            <a:off x="6392335" y="2497720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639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1999538-640A-46AF-8761-CE2437BC8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First breakthrough: ai learns playing Atari</a:t>
            </a:r>
          </a:p>
        </p:txBody>
      </p:sp>
      <p:pic>
        <p:nvPicPr>
          <p:cNvPr id="4" name="Picture Placeholder 12" descr="A screenshot of a video game&#10;&#10;Description automatically generated">
            <a:extLst>
              <a:ext uri="{FF2B5EF4-FFF2-40B4-BE49-F238E27FC236}">
                <a16:creationId xmlns:a16="http://schemas.microsoft.com/office/drawing/2014/main" id="{DCA52F62-87B4-F54A-AFEF-C2B683A0D4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2" t="25807" r="-1912" b="2620"/>
          <a:stretch/>
        </p:blipFill>
        <p:spPr>
          <a:xfrm>
            <a:off x="1141411" y="2249487"/>
            <a:ext cx="4689234" cy="354171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12C6E48-9093-4A5C-89E0-2809AD5F7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r>
              <a:rPr lang="en-US" dirty="0"/>
              <a:t>In 2013, DeepMind published a study where an RL agent learned how to play Atari from raw screen pixels</a:t>
            </a:r>
          </a:p>
          <a:p>
            <a:r>
              <a:rPr lang="en-US" dirty="0"/>
              <a:t>A breakthrough following the deep learning revolution in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11382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1999538-640A-46AF-8761-CE2437BC8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10139395" cy="1478570"/>
          </a:xfrm>
        </p:spPr>
        <p:txBody>
          <a:bodyPr>
            <a:normAutofit/>
          </a:bodyPr>
          <a:lstStyle/>
          <a:p>
            <a:r>
              <a:rPr lang="en-US" dirty="0"/>
              <a:t>Second breakthrough: ai beats go champion</a:t>
            </a:r>
          </a:p>
        </p:txBody>
      </p:sp>
      <p:pic>
        <p:nvPicPr>
          <p:cNvPr id="5" name="Picture Placeholder 14" descr="A picture containing object, table, person, different&#10;&#10;Description automatically generated">
            <a:extLst>
              <a:ext uri="{FF2B5EF4-FFF2-40B4-BE49-F238E27FC236}">
                <a16:creationId xmlns:a16="http://schemas.microsoft.com/office/drawing/2014/main" id="{3905919A-D3B7-8046-8C4B-BF03793B12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7"/>
          <a:stretch/>
        </p:blipFill>
        <p:spPr>
          <a:xfrm>
            <a:off x="1141413" y="2737760"/>
            <a:ext cx="4778307" cy="269992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12C6E48-9093-4A5C-89E0-2809AD5F7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479" y="2249487"/>
            <a:ext cx="4844521" cy="3541714"/>
          </a:xfrm>
        </p:spPr>
        <p:txBody>
          <a:bodyPr anchor="ctr">
            <a:normAutofit/>
          </a:bodyPr>
          <a:lstStyle/>
          <a:p>
            <a:r>
              <a:rPr lang="en-US" dirty="0"/>
              <a:t>In 2016, DeepMind’s AlphaGo agent beats one of the best Go players, Lee Sedol</a:t>
            </a:r>
          </a:p>
          <a:p>
            <a:r>
              <a:rPr lang="en-US" dirty="0"/>
              <a:t>Go was considered a grand challenge for AI at the time</a:t>
            </a:r>
          </a:p>
        </p:txBody>
      </p:sp>
    </p:spTree>
    <p:extLst>
      <p:ext uri="{BB962C8B-B14F-4D97-AF65-F5344CB8AC3E}">
        <p14:creationId xmlns:p14="http://schemas.microsoft.com/office/powerpoint/2010/main" val="78839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F693BD2D-90DE-41D0-B07B-6670FECAB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83" name="Rectangle 82">
              <a:extLst>
                <a:ext uri="{FF2B5EF4-FFF2-40B4-BE49-F238E27FC236}">
                  <a16:creationId xmlns:a16="http://schemas.microsoft.com/office/drawing/2014/main" id="{420D8642-D968-4F94-843D-8C13771EA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4" name="Picture 2">
              <a:extLst>
                <a:ext uri="{FF2B5EF4-FFF2-40B4-BE49-F238E27FC236}">
                  <a16:creationId xmlns:a16="http://schemas.microsoft.com/office/drawing/2014/main" id="{E4EF1635-745F-4114-8470-B93CB63039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AADE310-421F-4A07-86A0-0E0B3C3E2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40302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87" name="Rectangle 5">
              <a:extLst>
                <a:ext uri="{FF2B5EF4-FFF2-40B4-BE49-F238E27FC236}">
                  <a16:creationId xmlns:a16="http://schemas.microsoft.com/office/drawing/2014/main" id="{92EFF714-AB04-436A-852B-F3B39BFDA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8" name="Freeform 6">
              <a:extLst>
                <a:ext uri="{FF2B5EF4-FFF2-40B4-BE49-F238E27FC236}">
                  <a16:creationId xmlns:a16="http://schemas.microsoft.com/office/drawing/2014/main" id="{8E6C29E0-88AD-4D53-AAE1-D6E33BF33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7">
              <a:extLst>
                <a:ext uri="{FF2B5EF4-FFF2-40B4-BE49-F238E27FC236}">
                  <a16:creationId xmlns:a16="http://schemas.microsoft.com/office/drawing/2014/main" id="{CC9A5E51-EE8F-4843-9436-D8B6CE131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Rectangle 8">
              <a:extLst>
                <a:ext uri="{FF2B5EF4-FFF2-40B4-BE49-F238E27FC236}">
                  <a16:creationId xmlns:a16="http://schemas.microsoft.com/office/drawing/2014/main" id="{0A0AF990-0077-4E68-8DC6-F945BE4C6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1" name="Freeform 9">
              <a:extLst>
                <a:ext uri="{FF2B5EF4-FFF2-40B4-BE49-F238E27FC236}">
                  <a16:creationId xmlns:a16="http://schemas.microsoft.com/office/drawing/2014/main" id="{26B1F5C8-8321-4D71-B699-C2E87D9CA1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id="{4B5C8775-0CF8-43A3-9CAB-1B97F6B2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id="{5B6C08C1-6FC3-49FF-8D4D-99E13D3BF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12">
              <a:extLst>
                <a:ext uri="{FF2B5EF4-FFF2-40B4-BE49-F238E27FC236}">
                  <a16:creationId xmlns:a16="http://schemas.microsoft.com/office/drawing/2014/main" id="{95CA3761-3A11-406A-A326-ECF26E072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13">
              <a:extLst>
                <a:ext uri="{FF2B5EF4-FFF2-40B4-BE49-F238E27FC236}">
                  <a16:creationId xmlns:a16="http://schemas.microsoft.com/office/drawing/2014/main" id="{0AABA579-772E-4579-AC6C-3F6D21659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14">
              <a:extLst>
                <a:ext uri="{FF2B5EF4-FFF2-40B4-BE49-F238E27FC236}">
                  <a16:creationId xmlns:a16="http://schemas.microsoft.com/office/drawing/2014/main" id="{FE1A6CBE-4C42-4B7A-9453-4BC869D50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15">
              <a:extLst>
                <a:ext uri="{FF2B5EF4-FFF2-40B4-BE49-F238E27FC236}">
                  <a16:creationId xmlns:a16="http://schemas.microsoft.com/office/drawing/2014/main" id="{825ABAD8-3CA7-4EA3-ACAE-0EA73C71A1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16">
              <a:extLst>
                <a:ext uri="{FF2B5EF4-FFF2-40B4-BE49-F238E27FC236}">
                  <a16:creationId xmlns:a16="http://schemas.microsoft.com/office/drawing/2014/main" id="{7DC73EC9-C427-4ED6-8EBE-BC00E9CF2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17">
              <a:extLst>
                <a:ext uri="{FF2B5EF4-FFF2-40B4-BE49-F238E27FC236}">
                  <a16:creationId xmlns:a16="http://schemas.microsoft.com/office/drawing/2014/main" id="{428B51A5-ACFB-44C2-9964-16F1DDA5E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18">
              <a:extLst>
                <a:ext uri="{FF2B5EF4-FFF2-40B4-BE49-F238E27FC236}">
                  <a16:creationId xmlns:a16="http://schemas.microsoft.com/office/drawing/2014/main" id="{C4704545-01A1-468C-95DD-63B90C39A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9">
              <a:extLst>
                <a:ext uri="{FF2B5EF4-FFF2-40B4-BE49-F238E27FC236}">
                  <a16:creationId xmlns:a16="http://schemas.microsoft.com/office/drawing/2014/main" id="{5F0473CE-D2DB-4ECD-B21A-4CA35148F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0">
              <a:extLst>
                <a:ext uri="{FF2B5EF4-FFF2-40B4-BE49-F238E27FC236}">
                  <a16:creationId xmlns:a16="http://schemas.microsoft.com/office/drawing/2014/main" id="{08C45B16-DC09-476F-9B4B-692F3D464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1">
              <a:extLst>
                <a:ext uri="{FF2B5EF4-FFF2-40B4-BE49-F238E27FC236}">
                  <a16:creationId xmlns:a16="http://schemas.microsoft.com/office/drawing/2014/main" id="{D0C0F01F-521A-4AF5-9070-1BBABCE9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22">
              <a:extLst>
                <a:ext uri="{FF2B5EF4-FFF2-40B4-BE49-F238E27FC236}">
                  <a16:creationId xmlns:a16="http://schemas.microsoft.com/office/drawing/2014/main" id="{DB1723A5-EF2B-4DF7-BC63-F52B5E29F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23">
              <a:extLst>
                <a:ext uri="{FF2B5EF4-FFF2-40B4-BE49-F238E27FC236}">
                  <a16:creationId xmlns:a16="http://schemas.microsoft.com/office/drawing/2014/main" id="{5631D183-4732-4C19-A23C-B39628A065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24">
              <a:extLst>
                <a:ext uri="{FF2B5EF4-FFF2-40B4-BE49-F238E27FC236}">
                  <a16:creationId xmlns:a16="http://schemas.microsoft.com/office/drawing/2014/main" id="{179A8BC5-AAFA-4E6F-B675-3E0CC7E461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25">
              <a:extLst>
                <a:ext uri="{FF2B5EF4-FFF2-40B4-BE49-F238E27FC236}">
                  <a16:creationId xmlns:a16="http://schemas.microsoft.com/office/drawing/2014/main" id="{1DC0EC12-B52F-47E4-B851-CAFB05C577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26">
              <a:extLst>
                <a:ext uri="{FF2B5EF4-FFF2-40B4-BE49-F238E27FC236}">
                  <a16:creationId xmlns:a16="http://schemas.microsoft.com/office/drawing/2014/main" id="{E5DEA7B1-C866-4B5F-987C-4BD13F0963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27">
              <a:extLst>
                <a:ext uri="{FF2B5EF4-FFF2-40B4-BE49-F238E27FC236}">
                  <a16:creationId xmlns:a16="http://schemas.microsoft.com/office/drawing/2014/main" id="{C79B501A-0947-4E42-802D-3FC073C30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28">
              <a:extLst>
                <a:ext uri="{FF2B5EF4-FFF2-40B4-BE49-F238E27FC236}">
                  <a16:creationId xmlns:a16="http://schemas.microsoft.com/office/drawing/2014/main" id="{068696D0-F634-4F07-8C25-98443B168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9">
              <a:extLst>
                <a:ext uri="{FF2B5EF4-FFF2-40B4-BE49-F238E27FC236}">
                  <a16:creationId xmlns:a16="http://schemas.microsoft.com/office/drawing/2014/main" id="{A0097225-8B0D-4635-9EAB-53A208A5E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0">
              <a:extLst>
                <a:ext uri="{FF2B5EF4-FFF2-40B4-BE49-F238E27FC236}">
                  <a16:creationId xmlns:a16="http://schemas.microsoft.com/office/drawing/2014/main" id="{115303E8-FF11-4E31-AADF-59BD54396B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31">
              <a:extLst>
                <a:ext uri="{FF2B5EF4-FFF2-40B4-BE49-F238E27FC236}">
                  <a16:creationId xmlns:a16="http://schemas.microsoft.com/office/drawing/2014/main" id="{BEBB0441-EBFD-493A-89C9-8B4BE5630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32">
              <a:extLst>
                <a:ext uri="{FF2B5EF4-FFF2-40B4-BE49-F238E27FC236}">
                  <a16:creationId xmlns:a16="http://schemas.microsoft.com/office/drawing/2014/main" id="{877F3517-B32B-4798-9296-2B3A6D3D99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Rectangle 33">
              <a:extLst>
                <a:ext uri="{FF2B5EF4-FFF2-40B4-BE49-F238E27FC236}">
                  <a16:creationId xmlns:a16="http://schemas.microsoft.com/office/drawing/2014/main" id="{9CCEBBA5-0C29-432F-AC88-73B6AC562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6" name="Freeform 34">
              <a:extLst>
                <a:ext uri="{FF2B5EF4-FFF2-40B4-BE49-F238E27FC236}">
                  <a16:creationId xmlns:a16="http://schemas.microsoft.com/office/drawing/2014/main" id="{95ED506A-0449-4956-BEAE-905FE03E5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35">
              <a:extLst>
                <a:ext uri="{FF2B5EF4-FFF2-40B4-BE49-F238E27FC236}">
                  <a16:creationId xmlns:a16="http://schemas.microsoft.com/office/drawing/2014/main" id="{D21D942D-689E-46D7-B06C-0F01177DB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36">
              <a:extLst>
                <a:ext uri="{FF2B5EF4-FFF2-40B4-BE49-F238E27FC236}">
                  <a16:creationId xmlns:a16="http://schemas.microsoft.com/office/drawing/2014/main" id="{F0364329-0D4F-4712-82D5-116BFDB45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37">
              <a:extLst>
                <a:ext uri="{FF2B5EF4-FFF2-40B4-BE49-F238E27FC236}">
                  <a16:creationId xmlns:a16="http://schemas.microsoft.com/office/drawing/2014/main" id="{C32A3069-F39D-4530-9666-2BF2E82E7A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38">
              <a:extLst>
                <a:ext uri="{FF2B5EF4-FFF2-40B4-BE49-F238E27FC236}">
                  <a16:creationId xmlns:a16="http://schemas.microsoft.com/office/drawing/2014/main" id="{AFD9032F-96EE-4AC3-B4C4-9334C00D96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9">
              <a:extLst>
                <a:ext uri="{FF2B5EF4-FFF2-40B4-BE49-F238E27FC236}">
                  <a16:creationId xmlns:a16="http://schemas.microsoft.com/office/drawing/2014/main" id="{54B7C097-76FE-4D48-A2FB-28AE3EE45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40">
              <a:extLst>
                <a:ext uri="{FF2B5EF4-FFF2-40B4-BE49-F238E27FC236}">
                  <a16:creationId xmlns:a16="http://schemas.microsoft.com/office/drawing/2014/main" id="{5C3EA8FD-5A91-4EF7-AC73-FB7D115A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41">
              <a:extLst>
                <a:ext uri="{FF2B5EF4-FFF2-40B4-BE49-F238E27FC236}">
                  <a16:creationId xmlns:a16="http://schemas.microsoft.com/office/drawing/2014/main" id="{51599BE3-9721-4E55-9AD8-F49E15DA8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42">
              <a:extLst>
                <a:ext uri="{FF2B5EF4-FFF2-40B4-BE49-F238E27FC236}">
                  <a16:creationId xmlns:a16="http://schemas.microsoft.com/office/drawing/2014/main" id="{B34CF688-7031-482E-9897-AB4B7BF5E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43">
              <a:extLst>
                <a:ext uri="{FF2B5EF4-FFF2-40B4-BE49-F238E27FC236}">
                  <a16:creationId xmlns:a16="http://schemas.microsoft.com/office/drawing/2014/main" id="{E9011520-9FE8-4C7F-B271-A06DB35AC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44">
              <a:extLst>
                <a:ext uri="{FF2B5EF4-FFF2-40B4-BE49-F238E27FC236}">
                  <a16:creationId xmlns:a16="http://schemas.microsoft.com/office/drawing/2014/main" id="{357A27C5-E3A1-4D83-82F6-6FAD21C51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Rectangle 45">
              <a:extLst>
                <a:ext uri="{FF2B5EF4-FFF2-40B4-BE49-F238E27FC236}">
                  <a16:creationId xmlns:a16="http://schemas.microsoft.com/office/drawing/2014/main" id="{71F4D3E9-B91C-45B3-B8A4-2C284D4EB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8" name="Freeform 46">
              <a:extLst>
                <a:ext uri="{FF2B5EF4-FFF2-40B4-BE49-F238E27FC236}">
                  <a16:creationId xmlns:a16="http://schemas.microsoft.com/office/drawing/2014/main" id="{DED7151D-D6EF-4F03-87D0-7F963123BE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47">
              <a:extLst>
                <a:ext uri="{FF2B5EF4-FFF2-40B4-BE49-F238E27FC236}">
                  <a16:creationId xmlns:a16="http://schemas.microsoft.com/office/drawing/2014/main" id="{6C5C83AF-D468-4B0A-B449-C360CE26D5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48">
              <a:extLst>
                <a:ext uri="{FF2B5EF4-FFF2-40B4-BE49-F238E27FC236}">
                  <a16:creationId xmlns:a16="http://schemas.microsoft.com/office/drawing/2014/main" id="{4A5B4139-C66D-47A2-8B30-11415F15E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49">
              <a:extLst>
                <a:ext uri="{FF2B5EF4-FFF2-40B4-BE49-F238E27FC236}">
                  <a16:creationId xmlns:a16="http://schemas.microsoft.com/office/drawing/2014/main" id="{48F3A424-087B-4825-8313-519981EEC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50">
              <a:extLst>
                <a:ext uri="{FF2B5EF4-FFF2-40B4-BE49-F238E27FC236}">
                  <a16:creationId xmlns:a16="http://schemas.microsoft.com/office/drawing/2014/main" id="{3E8E1C6A-5AD4-4EBD-9FA1-132108BC5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51">
              <a:extLst>
                <a:ext uri="{FF2B5EF4-FFF2-40B4-BE49-F238E27FC236}">
                  <a16:creationId xmlns:a16="http://schemas.microsoft.com/office/drawing/2014/main" id="{ACEDD2AF-0DB9-4C5C-850B-DFEBCB10C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52">
              <a:extLst>
                <a:ext uri="{FF2B5EF4-FFF2-40B4-BE49-F238E27FC236}">
                  <a16:creationId xmlns:a16="http://schemas.microsoft.com/office/drawing/2014/main" id="{0A114CDE-F1F7-437C-9C09-E4374D6397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53">
              <a:extLst>
                <a:ext uri="{FF2B5EF4-FFF2-40B4-BE49-F238E27FC236}">
                  <a16:creationId xmlns:a16="http://schemas.microsoft.com/office/drawing/2014/main" id="{DC6A2F35-ED69-484A-9425-087C0943C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54">
              <a:extLst>
                <a:ext uri="{FF2B5EF4-FFF2-40B4-BE49-F238E27FC236}">
                  <a16:creationId xmlns:a16="http://schemas.microsoft.com/office/drawing/2014/main" id="{5C3FAF61-A529-497A-B8EB-54BB72E88E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55">
              <a:extLst>
                <a:ext uri="{FF2B5EF4-FFF2-40B4-BE49-F238E27FC236}">
                  <a16:creationId xmlns:a16="http://schemas.microsoft.com/office/drawing/2014/main" id="{395A6577-B4C3-42FF-98D3-CA3AB4883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56">
              <a:extLst>
                <a:ext uri="{FF2B5EF4-FFF2-40B4-BE49-F238E27FC236}">
                  <a16:creationId xmlns:a16="http://schemas.microsoft.com/office/drawing/2014/main" id="{B4A6EF5E-0CBE-4A8C-A303-0AD653540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57">
              <a:extLst>
                <a:ext uri="{FF2B5EF4-FFF2-40B4-BE49-F238E27FC236}">
                  <a16:creationId xmlns:a16="http://schemas.microsoft.com/office/drawing/2014/main" id="{F6717E37-402B-4A63-88A6-E2F8C9728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58">
              <a:extLst>
                <a:ext uri="{FF2B5EF4-FFF2-40B4-BE49-F238E27FC236}">
                  <a16:creationId xmlns:a16="http://schemas.microsoft.com/office/drawing/2014/main" id="{158EE7FB-51AD-4A88-905A-45FF2BE78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91999538-640A-46AF-8761-CE2437BC8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353" y="618518"/>
            <a:ext cx="4413736" cy="1478570"/>
          </a:xfrm>
        </p:spPr>
        <p:txBody>
          <a:bodyPr>
            <a:normAutofit/>
          </a:bodyPr>
          <a:lstStyle/>
          <a:p>
            <a:r>
              <a:rPr lang="en-US"/>
              <a:t>What is different?</a:t>
            </a:r>
          </a:p>
        </p:txBody>
      </p:sp>
      <p:pic>
        <p:nvPicPr>
          <p:cNvPr id="3" name="Picture Placeholder 14">
            <a:hlinkClick r:id="rId4"/>
            <a:extLst>
              <a:ext uri="{FF2B5EF4-FFF2-40B4-BE49-F238E27FC236}">
                <a16:creationId xmlns:a16="http://schemas.microsoft.com/office/drawing/2014/main" id="{9834D27B-22BB-CA46-A532-66742937DA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164" r="-2" b="8028"/>
          <a:stretch/>
        </p:blipFill>
        <p:spPr>
          <a:xfrm>
            <a:off x="-5597" y="1"/>
            <a:ext cx="6101597" cy="3427413"/>
          </a:xfrm>
          <a:custGeom>
            <a:avLst/>
            <a:gdLst/>
            <a:ahLst/>
            <a:cxnLst/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5" name="Picture Placeholder 14" descr="A picture containing object, table, person, different&#10;&#10;Description automatically generated">
            <a:extLst>
              <a:ext uri="{FF2B5EF4-FFF2-40B4-BE49-F238E27FC236}">
                <a16:creationId xmlns:a16="http://schemas.microsoft.com/office/drawing/2014/main" id="{3905919A-D3B7-8046-8C4B-BF03793B12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5"/>
          <a:stretch/>
        </p:blipFill>
        <p:spPr>
          <a:xfrm>
            <a:off x="-5597" y="3427414"/>
            <a:ext cx="6101597" cy="3430587"/>
          </a:xfrm>
          <a:custGeom>
            <a:avLst/>
            <a:gdLst/>
            <a:ahLst/>
            <a:cxnLst/>
            <a:rect l="l" t="t" r="r" b="b"/>
            <a:pathLst>
              <a:path w="6101597" h="3430587">
                <a:moveTo>
                  <a:pt x="0" y="0"/>
                </a:moveTo>
                <a:lnTo>
                  <a:pt x="6101597" y="0"/>
                </a:lnTo>
                <a:lnTo>
                  <a:pt x="6101597" y="3430587"/>
                </a:lnTo>
                <a:lnTo>
                  <a:pt x="0" y="3430587"/>
                </a:lnTo>
                <a:close/>
              </a:path>
            </a:pathLst>
          </a:cu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12C6E48-9093-4A5C-89E0-2809AD5F7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5352" y="2249487"/>
            <a:ext cx="4413737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AI agent learns how to accomplish the mission by itself through its interactions with the environment, with no human-coded strategies.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AI can go beyond what humans can imagine.</a:t>
            </a: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23645D35-E797-4482-A1FD-29D21AEAC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3354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C7BA197-BE1E-4B2B-B2BC-7A9A095AE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6101597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83301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1999538-640A-46AF-8761-CE2437BC8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053" y="2802918"/>
            <a:ext cx="2983547" cy="1478570"/>
          </a:xfrm>
        </p:spPr>
        <p:txBody>
          <a:bodyPr>
            <a:normAutofit/>
          </a:bodyPr>
          <a:lstStyle/>
          <a:p>
            <a:r>
              <a:rPr lang="en-US" sz="3200" dirty="0"/>
              <a:t>Emergence of intelligent behavior</a:t>
            </a:r>
            <a:endParaRPr lang="en-US" dirty="0"/>
          </a:p>
        </p:txBody>
      </p:sp>
      <p:pic>
        <p:nvPicPr>
          <p:cNvPr id="2" name="Online Media 1" descr="Multi-Agent Hide and Seek">
            <a:hlinkClick r:id="" action="ppaction://media"/>
            <a:extLst>
              <a:ext uri="{FF2B5EF4-FFF2-40B4-BE49-F238E27FC236}">
                <a16:creationId xmlns:a16="http://schemas.microsoft.com/office/drawing/2014/main" id="{962D8B07-ED47-884D-8C85-F5B3E5F60E2C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046538" y="1392714"/>
            <a:ext cx="7335344" cy="414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2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2541</TotalTime>
  <Words>786</Words>
  <Application>Microsoft Macintosh PowerPoint</Application>
  <PresentationFormat>Widescreen</PresentationFormat>
  <Paragraphs>104</Paragraphs>
  <Slides>32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Tw Cen MT</vt:lpstr>
      <vt:lpstr>Circuit</vt:lpstr>
      <vt:lpstr>Real-World  Reinforcement Learning  The promise, Challenges and Opportunities</vt:lpstr>
      <vt:lpstr>Background &amp; Disclaimer</vt:lpstr>
      <vt:lpstr> What is rl? Why rl? Why now?</vt:lpstr>
      <vt:lpstr>What is reinforcement learning?</vt:lpstr>
      <vt:lpstr>The amazing rise OF RL</vt:lpstr>
      <vt:lpstr>First breakthrough: ai learns playing Atari</vt:lpstr>
      <vt:lpstr>Second breakthrough: ai beats go champion</vt:lpstr>
      <vt:lpstr>What is different?</vt:lpstr>
      <vt:lpstr>Emergence of intelligent behavior</vt:lpstr>
      <vt:lpstr>RL shines in much more complicated problems</vt:lpstr>
      <vt:lpstr>Why rl matters</vt:lpstr>
      <vt:lpstr>The potential in rl to drive real-world value</vt:lpstr>
      <vt:lpstr>RL LOOP</vt:lpstr>
      <vt:lpstr>PowerPoint Presentation</vt:lpstr>
      <vt:lpstr>personalization</vt:lpstr>
      <vt:lpstr>Manufacturing optimization</vt:lpstr>
      <vt:lpstr>Autonomous NAVIGATION</vt:lpstr>
      <vt:lpstr>robotics</vt:lpstr>
      <vt:lpstr>Supply chain optimization</vt:lpstr>
      <vt:lpstr>PowerPoint Presentation</vt:lpstr>
      <vt:lpstr>CHALLENGE: SAMPLE EFFICIENCY</vt:lpstr>
      <vt:lpstr>Challenge: sample efficiency</vt:lpstr>
      <vt:lpstr>CHALLENGE: NEED FOR SIMULATION</vt:lpstr>
      <vt:lpstr>Need for Simulation</vt:lpstr>
      <vt:lpstr>CHALLENGE: SIM-TO-REAL GAP</vt:lpstr>
      <vt:lpstr>SIM-TO-REAL GAP</vt:lpstr>
      <vt:lpstr>Solution approaches</vt:lpstr>
      <vt:lpstr>How to overcome rl challenges</vt:lpstr>
      <vt:lpstr>conclusion</vt:lpstr>
      <vt:lpstr>PowerPoint Presentation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Real-World Reinforcement Learning: Challenges and Opportunities</dc:title>
  <dc:creator>Enes Bilgin</dc:creator>
  <cp:lastModifiedBy>Enes Bilgin</cp:lastModifiedBy>
  <cp:revision>96</cp:revision>
  <dcterms:created xsi:type="dcterms:W3CDTF">2020-09-24T15:26:40Z</dcterms:created>
  <dcterms:modified xsi:type="dcterms:W3CDTF">2021-04-21T18:24:17Z</dcterms:modified>
</cp:coreProperties>
</file>